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5143500" cx="9144000"/>
  <p:notesSz cx="6858000" cy="9144000"/>
  <p:embeddedFontLst>
    <p:embeddedFont>
      <p:font typeface="Oswald Medium"/>
      <p:regular r:id="rId111"/>
      <p:bold r:id="rId112"/>
    </p:embeddedFont>
    <p:embeddedFont>
      <p:font typeface="Roboto Thin"/>
      <p:regular r:id="rId113"/>
      <p:bold r:id="rId114"/>
      <p:italic r:id="rId115"/>
      <p:boldItalic r:id="rId116"/>
    </p:embeddedFont>
    <p:embeddedFont>
      <p:font typeface="Roboto"/>
      <p:regular r:id="rId117"/>
      <p:bold r:id="rId118"/>
      <p:italic r:id="rId119"/>
      <p:boldItalic r:id="rId120"/>
    </p:embeddedFont>
    <p:embeddedFont>
      <p:font typeface="Roboto Medium"/>
      <p:regular r:id="rId121"/>
      <p:bold r:id="rId122"/>
      <p:italic r:id="rId123"/>
      <p:boldItalic r:id="rId124"/>
    </p:embeddedFont>
    <p:embeddedFont>
      <p:font typeface="Caveat"/>
      <p:regular r:id="rId125"/>
      <p:bold r:id="rId126"/>
    </p:embeddedFont>
    <p:embeddedFont>
      <p:font typeface="Inconsolata"/>
      <p:regular r:id="rId127"/>
      <p:bold r:id="rId128"/>
    </p:embeddedFont>
    <p:embeddedFont>
      <p:font typeface="Oswald Light"/>
      <p:regular r:id="rId129"/>
      <p:bold r:id="rId130"/>
    </p:embeddedFont>
    <p:embeddedFont>
      <p:font typeface="Roboto Light"/>
      <p:regular r:id="rId131"/>
      <p:bold r:id="rId132"/>
      <p:italic r:id="rId133"/>
      <p:boldItalic r:id="rId134"/>
    </p:embeddedFont>
    <p:embeddedFont>
      <p:font typeface="Inconsolata Medium"/>
      <p:regular r:id="rId135"/>
      <p:bold r:id="rId136"/>
    </p:embeddedFont>
    <p:embeddedFont>
      <p:font typeface="Oswald"/>
      <p:regular r:id="rId137"/>
      <p:bold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42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67CBBA-920A-496F-A145-6B35BFC817A2}">
  <a:tblStyle styleId="{2367CBBA-920A-496F-A145-6B35BFC817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42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swaldLight-regular.fntdata"/><Relationship Id="rId128" Type="http://schemas.openxmlformats.org/officeDocument/2006/relationships/font" Target="fonts/Inconsolata-bold.fntdata"/><Relationship Id="rId127" Type="http://schemas.openxmlformats.org/officeDocument/2006/relationships/font" Target="fonts/Inconsolata-regular.fntdata"/><Relationship Id="rId126" Type="http://schemas.openxmlformats.org/officeDocument/2006/relationships/font" Target="fonts/Caveat-bold.fntdata"/><Relationship Id="rId26" Type="http://schemas.openxmlformats.org/officeDocument/2006/relationships/slide" Target="slides/slide20.xml"/><Relationship Id="rId121" Type="http://schemas.openxmlformats.org/officeDocument/2006/relationships/font" Target="fonts/RobotoMedium-regular.fntdata"/><Relationship Id="rId25" Type="http://schemas.openxmlformats.org/officeDocument/2006/relationships/slide" Target="slides/slide19.xml"/><Relationship Id="rId120"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Caveat-regular.fntdata"/><Relationship Id="rId29" Type="http://schemas.openxmlformats.org/officeDocument/2006/relationships/slide" Target="slides/slide23.xml"/><Relationship Id="rId124" Type="http://schemas.openxmlformats.org/officeDocument/2006/relationships/font" Target="fonts/RobotoMedium-boldItalic.fntdata"/><Relationship Id="rId123" Type="http://schemas.openxmlformats.org/officeDocument/2006/relationships/font" Target="fonts/RobotoMedium-italic.fntdata"/><Relationship Id="rId122" Type="http://schemas.openxmlformats.org/officeDocument/2006/relationships/font" Target="fonts/RobotoMedium-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fntdata"/><Relationship Id="rId117" Type="http://schemas.openxmlformats.org/officeDocument/2006/relationships/font" Target="fonts/Roboto-regular.fntdata"/><Relationship Id="rId116" Type="http://schemas.openxmlformats.org/officeDocument/2006/relationships/font" Target="fonts/RobotoThin-boldItalic.fntdata"/><Relationship Id="rId115" Type="http://schemas.openxmlformats.org/officeDocument/2006/relationships/font" Target="fonts/RobotoThin-italic.fntdata"/><Relationship Id="rId119" Type="http://schemas.openxmlformats.org/officeDocument/2006/relationships/font" Target="fonts/Roboto-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Thin-bold.fntdata"/><Relationship Id="rId18" Type="http://schemas.openxmlformats.org/officeDocument/2006/relationships/slide" Target="slides/slide12.xml"/><Relationship Id="rId113" Type="http://schemas.openxmlformats.org/officeDocument/2006/relationships/font" Target="fonts/RobotoThin-regular.fntdata"/><Relationship Id="rId112" Type="http://schemas.openxmlformats.org/officeDocument/2006/relationships/font" Target="fonts/OswaldMedium-bold.fntdata"/><Relationship Id="rId111" Type="http://schemas.openxmlformats.org/officeDocument/2006/relationships/font" Target="fonts/OswaldMedium-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8" Type="http://schemas.openxmlformats.org/officeDocument/2006/relationships/font" Target="fonts/Oswald-bold.fntdata"/><Relationship Id="rId137" Type="http://schemas.openxmlformats.org/officeDocument/2006/relationships/font" Target="fonts/Oswald-regular.fntdata"/><Relationship Id="rId132" Type="http://schemas.openxmlformats.org/officeDocument/2006/relationships/font" Target="fonts/RobotoLight-bold.fntdata"/><Relationship Id="rId131" Type="http://schemas.openxmlformats.org/officeDocument/2006/relationships/font" Target="fonts/RobotoLight-regular.fntdata"/><Relationship Id="rId130" Type="http://schemas.openxmlformats.org/officeDocument/2006/relationships/font" Target="fonts/OswaldLight-bold.fntdata"/><Relationship Id="rId136" Type="http://schemas.openxmlformats.org/officeDocument/2006/relationships/font" Target="fonts/InconsolataMedium-bold.fntdata"/><Relationship Id="rId135" Type="http://schemas.openxmlformats.org/officeDocument/2006/relationships/font" Target="fonts/InconsolataMedium-regular.fntdata"/><Relationship Id="rId134" Type="http://schemas.openxmlformats.org/officeDocument/2006/relationships/font" Target="fonts/RobotoLight-boldItalic.fntdata"/><Relationship Id="rId133" Type="http://schemas.openxmlformats.org/officeDocument/2006/relationships/font" Target="fonts/RobotoLight-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bad34fe3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bad34fe3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2cf914aba4_0_2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12cf914aba4_0_2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shutterstock_1756262042</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g12cf914aba4_0_1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12cf914aba4_0_1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3.2 Student Do: Detecting Diabetes through Deep Learning (20 min)</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12cf914aba4_0_13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12cf914aba4_0_13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g12cf914aba4_0_1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5" name="Google Shape;3275;g12cf914aba4_0_1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3.3 Review: Detecting Diabetes Through Deep Learning (10 min)</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g12cf914aba4_0_13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1" name="Google Shape;3281;g12cf914aba4_0_13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12e185bb6c4_1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7" name="Google Shape;3287;g12e185bb6c4_1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2cf914aba4_0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2cf914aba4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2cf914aba4_0_4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12cf914aba4_0_4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2cf914aba4_0_3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2cf914aba4_0_3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2cf914aba4_0_3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2cf914aba4_0_3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12cf914aba4_0_4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12cf914aba4_0_4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1.2 Instructor Do: Getting Deep with Deep Learning Models (10 min)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2e185bb6c4_1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2e185bb6c4_1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12e185bb6c4_1_3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12e185bb6c4_1_3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2e185bb6c4_1_3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2e185bb6c4_1_3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2e185bb6c4_1_3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2e185bb6c4_1_3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bad34fe3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bad34fe3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2e185bb6c4_1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2e185bb6c4_1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2cf914aba4_0_4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12cf914aba4_0_4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2cf914aba4_0_4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12cf914aba4_0_4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12e185bb6c4_1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12e185bb6c4_1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shutterstock_566808895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2cf914aba4_0_3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2cf914aba4_0_3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a:t>
            </a:r>
            <a:r>
              <a:rPr lang="en" sz="1050">
                <a:solidFill>
                  <a:schemeClr val="dk1"/>
                </a:solidFill>
                <a:highlight>
                  <a:srgbClr val="FFFFFF"/>
                </a:highlight>
                <a:latin typeface="Roboto"/>
                <a:ea typeface="Roboto"/>
                <a:cs typeface="Roboto"/>
                <a:sym typeface="Roboto"/>
              </a:rPr>
              <a:t>83298601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12cf914aba4_0_4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12cf914aba4_0_4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2e185bb6c4_1_3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2e185bb6c4_1_3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12e185bb6c4_1_3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12e185bb6c4_1_3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e185bb6c4_1_3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e185bb6c4_1_3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12cf914aba4_0_4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12cf914aba4_0_4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shutterstock_2015717810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2e185bb6c4_1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2e185bb6c4_1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12e185bb6c4_1_3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12e185bb6c4_1_3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12e185bb6c4_1_3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12e185bb6c4_1_3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1.3 Students Do: Back to the Moon (20 min)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12e185bb6c4_1_3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12e185bb6c4_1_3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12e185bb6c4_1_3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12e185bb6c4_1_3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1.4 Review: Picking Our Brains on Neural Networks (10 min)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12e185bb6c4_1_3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12e185bb6c4_1_3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2e185bb6c4_1_3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12e185bb6c4_1_3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2.1 Instructor Do: Getting Hands On with Model Optimization (15 min)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2e185bb6c4_1_3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2e185bb6c4_1_3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cf914aba4_0_6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cf914aba4_0_6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2cf914aba4_0_5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12cf914aba4_0_5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12cf914aba4_0_5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12cf914aba4_0_5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2cf914aba4_0_4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2cf914aba4_0_4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e185bb6c4_1_3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e185bb6c4_1_3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2cf914aba4_0_6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12cf914aba4_0_6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12cf914aba4_0_6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12cf914aba4_0_6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2cf914aba4_0_6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2cf914aba4_0_6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12cf914aba4_0_6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12cf914aba4_0_6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12cf914aba4_0_6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12cf914aba4_0_6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12cf914ab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12cf914ab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12cf914aba4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12cf914aba4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shutterstock_2042284394</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12cf914aba4_0_7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12cf914aba4_0_7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12cf914aba4_0_7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12cf914aba4_0_7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2e185bb6c4_1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2e185bb6c4_1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1.1 Everyone Do: Over the Moon on Basic Neural Networks (10 min)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12cf914aba4_0_7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12cf914aba4_0_7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12cf914aba4_0_7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12cf914aba4_0_7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12cf914aba4_0_8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12cf914aba4_0_8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12cf914aba4_0_6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12cf914aba4_0_6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12cf914aba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12cf914aba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12cf914aba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12cf914aba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12cf914ab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12cf914ab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12cf914aba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12cf914aba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12cf914aba4_0_8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12cf914aba4_0_8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12cf914aba4_0_8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12cf914aba4_0_8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2cf914aba4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12cf914aba4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12cf914aba4_0_8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12cf914aba4_0_8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12cf914aba4_0_8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12cf914aba4_0_8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12cf914aba4_0_13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12cf914aba4_0_13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12cf914aba4_0_8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12cf914aba4_0_8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2cf914aba4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2cf914aba4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2cf914aba4_0_10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12cf914aba4_0_10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2cf914aba4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12cf914aba4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2.2 Instructor Do: Take the Guesswork Out of Model Optimization (15 min)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12cf914aba4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12cf914aba4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12cf914aba4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12cf914aba4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12cf914aba4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12cf914aba4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2.2 Instructor Do: Take the Guesswork Out of Model Optimization (15 min)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2cf914aba4_0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2cf914aba4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12cf914aba4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12cf914aba4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12cf914aba4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12cf914aba4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2.3 Students Do: Giving Your Model Building a Tune-Up (20 min)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12cf914aba4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12cf914aba4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12cf914aba4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12cf914aba4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2.4 Review: Giving Your Model Building a Tune-Up (10 min)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2cf914aba4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12cf914aba4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12cf914aba4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12cf914aba4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12cf914aba4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12cf914aba4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4292F"/>
                </a:solidFill>
              </a:rPr>
              <a:t>⭐</a:t>
            </a:r>
            <a:r>
              <a:rPr lang="en" sz="1200">
                <a:solidFill>
                  <a:srgbClr val="24292F"/>
                </a:solidFill>
              </a:rPr>
              <a:t> 3.1 Instructor Do: Getting Real with Neural Network Datasets (20 min)</a:t>
            </a:r>
            <a:endParaRPr sz="1200">
              <a:solidFill>
                <a:srgbClr val="24292F"/>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12cf914aba4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12cf914aba4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12cf914aba4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12cf914aba4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shutterstock_471848861</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12cf914aba4_0_10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12cf914aba4_0_10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shutterstock_1693205587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2cf914aba4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2cf914aba4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2cf914aba4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12cf914aba4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12cf914aba4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12cf914aba4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 shutterstock_386582773 Logo: </a:t>
            </a:r>
            <a:r>
              <a:rPr lang="en"/>
              <a:t>shutterstock_584601604</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12cf914aba4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2" name="Google Shape;2882;g12cf914aba4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12cf914aba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12cf914aba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12cf914aba4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12cf914aba4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shutterstock_1087674545_</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12cf914aba4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12cf914aba4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shutterstock_1087674545_</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12cf914aba4_0_10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12cf914aba4_0_10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12cf914aba4_0_10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12cf914aba4_0_10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12cf914aba4_0_12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12cf914aba4_0_12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12cf914aba4_0_1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12cf914aba4_0_1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shutterstock_1087674545_</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2cf914aba4_0_4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2cf914aba4_0_4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shutterstock_2142736057</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12cf914aba4_0_1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12cf914aba4_0_1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12cf914aba4_0_1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12cf914aba4_0_1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12cf914aba4_0_1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12cf914aba4_0_1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12cf914aba4_0_12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12cf914aba4_0_12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shutterstock_1087674545_</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g12cf914aba4_0_13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4" name="Google Shape;3154;g12cf914aba4_0_13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shutterstock_1087674545_</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12cf914aba4_0_13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12cf914aba4_0_13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g12cf914aba4_0_1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7" name="Google Shape;3197;g12cf914aba4_0_1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12cf914aba4_0_13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12cf914aba4_0_13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12cf914aba4_0_13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12cf914aba4_0_13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12cf914aba4_0_1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12cf914aba4_0_13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17.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10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6.png"/><Relationship Id="rId4" Type="http://schemas.openxmlformats.org/officeDocument/2006/relationships/image" Target="../media/image4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5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6.png"/><Relationship Id="rId4" Type="http://schemas.openxmlformats.org/officeDocument/2006/relationships/image" Target="../media/image87.png"/><Relationship Id="rId5" Type="http://schemas.openxmlformats.org/officeDocument/2006/relationships/image" Target="../media/image7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3.png"/><Relationship Id="rId4" Type="http://schemas.openxmlformats.org/officeDocument/2006/relationships/image" Target="../media/image7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4.png"/><Relationship Id="rId4" Type="http://schemas.openxmlformats.org/officeDocument/2006/relationships/image" Target="../media/image8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3.png"/><Relationship Id="rId4" Type="http://schemas.openxmlformats.org/officeDocument/2006/relationships/image" Target="../media/image9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4.png"/><Relationship Id="rId4" Type="http://schemas.openxmlformats.org/officeDocument/2006/relationships/image" Target="../media/image10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9.png"/><Relationship Id="rId4" Type="http://schemas.openxmlformats.org/officeDocument/2006/relationships/image" Target="../media/image9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 Id="rId3" Type="http://schemas.openxmlformats.org/officeDocument/2006/relationships/image" Target="../media/image3.png"/><Relationship Id="rId4" Type="http://schemas.openxmlformats.org/officeDocument/2006/relationships/image" Target="../media/image6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6.png"/><Relationship Id="rId3" Type="http://schemas.openxmlformats.org/officeDocument/2006/relationships/image" Target="../media/image16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6.png"/><Relationship Id="rId3" Type="http://schemas.openxmlformats.org/officeDocument/2006/relationships/image" Target="../media/image106.png"/><Relationship Id="rId4" Type="http://schemas.openxmlformats.org/officeDocument/2006/relationships/image" Target="../media/image1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5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8">
    <p:spTree>
      <p:nvGrpSpPr>
        <p:cNvPr id="1446" name="Shape 1446"/>
        <p:cNvGrpSpPr/>
        <p:nvPr/>
      </p:nvGrpSpPr>
      <p:grpSpPr>
        <a:xfrm>
          <a:off x="0" y="0"/>
          <a:ext cx="0" cy="0"/>
          <a:chOff x="0" y="0"/>
          <a:chExt cx="0" cy="0"/>
        </a:xfrm>
      </p:grpSpPr>
      <p:sp>
        <p:nvSpPr>
          <p:cNvPr id="1447" name="Google Shape;1447;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8" name="Google Shape;1448;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9" name="Google Shape;1449;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50" name="Google Shape;1450;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51" name="Google Shape;1451;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2" name="Google Shape;1452;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3" name="Google Shape;1453;p10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1">
  <p:cSld name="CUSTOM_2_7_2_1_2">
    <p:spTree>
      <p:nvGrpSpPr>
        <p:cNvPr id="1454" name="Shape 1454"/>
        <p:cNvGrpSpPr/>
        <p:nvPr/>
      </p:nvGrpSpPr>
      <p:grpSpPr>
        <a:xfrm>
          <a:off x="0" y="0"/>
          <a:ext cx="0" cy="0"/>
          <a:chOff x="0" y="0"/>
          <a:chExt cx="0" cy="0"/>
        </a:xfrm>
      </p:grpSpPr>
      <p:sp>
        <p:nvSpPr>
          <p:cNvPr id="1455" name="Google Shape;1455;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6" name="Google Shape;1456;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7" name="Google Shape;1457;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8" name="Google Shape;1458;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9" name="Google Shape;1459;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10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1" name="Google Shape;1461;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Call Attention Slide">
  <p:cSld name="CUSTOM_2_3_1_1_3_1_1_2_1_1_1_2_5">
    <p:spTree>
      <p:nvGrpSpPr>
        <p:cNvPr id="1462" name="Shape 1462"/>
        <p:cNvGrpSpPr/>
        <p:nvPr/>
      </p:nvGrpSpPr>
      <p:grpSpPr>
        <a:xfrm>
          <a:off x="0" y="0"/>
          <a:ext cx="0" cy="0"/>
          <a:chOff x="0" y="0"/>
          <a:chExt cx="0" cy="0"/>
        </a:xfrm>
      </p:grpSpPr>
      <p:pic>
        <p:nvPicPr>
          <p:cNvPr id="1463" name="Google Shape;1463;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4" name="Google Shape;1464;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5" name="Google Shape;1465;p103"/>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66" name="Google Shape;1466;p103"/>
          <p:cNvSpPr txBox="1"/>
          <p:nvPr>
            <p:ph type="title"/>
          </p:nvPr>
        </p:nvSpPr>
        <p:spPr>
          <a:xfrm>
            <a:off x="274325" y="274875"/>
            <a:ext cx="8595300" cy="4593900"/>
          </a:xfrm>
          <a:prstGeom prst="rect">
            <a:avLst/>
          </a:prstGeom>
          <a:noFill/>
          <a:ln>
            <a:noFill/>
          </a:ln>
        </p:spPr>
        <p:txBody>
          <a:bodyPr anchorCtr="0" anchor="ctr" bIns="91425" lIns="2286000" spcFirstLastPara="1" rIns="274300" wrap="square" tIns="182875">
            <a:noAutofit/>
          </a:bodyPr>
          <a:lstStyle>
            <a:lvl1pPr lvl="0" rtl="0">
              <a:spcBef>
                <a:spcPts val="0"/>
              </a:spcBef>
              <a:spcAft>
                <a:spcPts val="0"/>
              </a:spcAft>
              <a:buNone/>
              <a:defRPr sz="24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ullets 1–3 (Blue) ">
  <p:cSld name="CUSTOM_2_7_1_6_1_2_2_3">
    <p:spTree>
      <p:nvGrpSpPr>
        <p:cNvPr id="1468" name="Shape 1468"/>
        <p:cNvGrpSpPr/>
        <p:nvPr/>
      </p:nvGrpSpPr>
      <p:grpSpPr>
        <a:xfrm>
          <a:off x="0" y="0"/>
          <a:ext cx="0" cy="0"/>
          <a:chOff x="0" y="0"/>
          <a:chExt cx="0" cy="0"/>
        </a:xfrm>
      </p:grpSpPr>
      <p:sp>
        <p:nvSpPr>
          <p:cNvPr id="1469" name="Google Shape;1469;p10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2" name="Google Shape;1472;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3" name="Google Shape;147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4" name="Google Shape;1474;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5" name="Google Shape;1475;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10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10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10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1" name="Google Shape;1481;p10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482" name="Google Shape;1482;p10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483" name="Google Shape;1483;p104"/>
          <p:cNvPicPr preferRelativeResize="0"/>
          <p:nvPr/>
        </p:nvPicPr>
        <p:blipFill rotWithShape="1">
          <a:blip r:embed="rId2">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3">
  <p:cSld name="CUSTOM_2_7_2_9">
    <p:spTree>
      <p:nvGrpSpPr>
        <p:cNvPr id="1484" name="Shape 1484"/>
        <p:cNvGrpSpPr/>
        <p:nvPr/>
      </p:nvGrpSpPr>
      <p:grpSpPr>
        <a:xfrm>
          <a:off x="0" y="0"/>
          <a:ext cx="0" cy="0"/>
          <a:chOff x="0" y="0"/>
          <a:chExt cx="0" cy="0"/>
        </a:xfrm>
      </p:grpSpPr>
      <p:sp>
        <p:nvSpPr>
          <p:cNvPr id="1485" name="Google Shape;1485;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6" name="Google Shape;1486;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7" name="Google Shape;1487;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8" name="Google Shape;1488;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9" name="Google Shape;1489;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0" name="Google Shape;1490;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1" name="Google Shape;1491;p10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1492" name="Shape 1492"/>
        <p:cNvGrpSpPr/>
        <p:nvPr/>
      </p:nvGrpSpPr>
      <p:grpSpPr>
        <a:xfrm>
          <a:off x="0" y="0"/>
          <a:ext cx="0" cy="0"/>
          <a:chOff x="0" y="0"/>
          <a:chExt cx="0" cy="0"/>
        </a:xfrm>
      </p:grpSpPr>
      <p:pic>
        <p:nvPicPr>
          <p:cNvPr id="1493" name="Google Shape;1493;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4" name="Google Shape;1494;p10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95" name="Google Shape;149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6" name="Google Shape;1496;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2">
  <p:cSld name="CUSTOM_17_2_1_1_2_3">
    <p:spTree>
      <p:nvGrpSpPr>
        <p:cNvPr id="1497" name="Shape 1497"/>
        <p:cNvGrpSpPr/>
        <p:nvPr/>
      </p:nvGrpSpPr>
      <p:grpSpPr>
        <a:xfrm>
          <a:off x="0" y="0"/>
          <a:ext cx="0" cy="0"/>
          <a:chOff x="0" y="0"/>
          <a:chExt cx="0" cy="0"/>
        </a:xfrm>
      </p:grpSpPr>
      <p:pic>
        <p:nvPicPr>
          <p:cNvPr id="1498" name="Google Shape;1498;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9" name="Google Shape;1499;p10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01" name="Google Shape;1501;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_4">
    <p:spTree>
      <p:nvGrpSpPr>
        <p:cNvPr id="1502" name="Shape 1502"/>
        <p:cNvGrpSpPr/>
        <p:nvPr/>
      </p:nvGrpSpPr>
      <p:grpSpPr>
        <a:xfrm>
          <a:off x="0" y="0"/>
          <a:ext cx="0" cy="0"/>
          <a:chOff x="0" y="0"/>
          <a:chExt cx="0" cy="0"/>
        </a:xfrm>
      </p:grpSpPr>
      <p:pic>
        <p:nvPicPr>
          <p:cNvPr id="1503" name="Google Shape;1503;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04" name="Google Shape;1504;p108"/>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06" name="Google Shape;1506;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7" name="Google Shape;1507;p10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08" name="Google Shape;1508;p10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09" name="Google Shape;1509;p108"/>
          <p:cNvSpPr txBox="1"/>
          <p:nvPr>
            <p:ph type="title"/>
          </p:nvPr>
        </p:nvSpPr>
        <p:spPr>
          <a:xfrm>
            <a:off x="1258000" y="274875"/>
            <a:ext cx="78873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0" name="Google Shape;1510;p10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11" name="Google Shape;1511;p108"/>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1_1">
    <p:spTree>
      <p:nvGrpSpPr>
        <p:cNvPr id="1512" name="Shape 1512"/>
        <p:cNvGrpSpPr/>
        <p:nvPr/>
      </p:nvGrpSpPr>
      <p:grpSpPr>
        <a:xfrm>
          <a:off x="0" y="0"/>
          <a:ext cx="0" cy="0"/>
          <a:chOff x="0" y="0"/>
          <a:chExt cx="0" cy="0"/>
        </a:xfrm>
      </p:grpSpPr>
      <p:pic>
        <p:nvPicPr>
          <p:cNvPr id="1513" name="Google Shape;1513;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4" name="Google Shape;1514;p10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5" name="Google Shape;1515;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1">
  <p:cSld name="CUSTOM_17_2_1_2_1_2">
    <p:spTree>
      <p:nvGrpSpPr>
        <p:cNvPr id="1516" name="Shape 1516"/>
        <p:cNvGrpSpPr/>
        <p:nvPr/>
      </p:nvGrpSpPr>
      <p:grpSpPr>
        <a:xfrm>
          <a:off x="0" y="0"/>
          <a:ext cx="0" cy="0"/>
          <a:chOff x="0" y="0"/>
          <a:chExt cx="0" cy="0"/>
        </a:xfrm>
      </p:grpSpPr>
      <p:pic>
        <p:nvPicPr>
          <p:cNvPr id="1517" name="Google Shape;1517;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8" name="Google Shape;1518;p11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19" name="Google Shape;1519;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{2367CBBA-920A-496F-A145-6B35BFC817A2}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{2367CBBA-920A-496F-A145-6B35BFC817A2}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no title">
  <p:cSld name="CUSTOM_2_7_2_2_1_1_1_1">
    <p:spTree>
      <p:nvGrpSpPr>
        <p:cNvPr id="293" name="Shape 293"/>
        <p:cNvGrpSpPr/>
        <p:nvPr/>
      </p:nvGrpSpPr>
      <p:grpSpPr>
        <a:xfrm>
          <a:off x="0" y="0"/>
          <a:ext cx="0" cy="0"/>
          <a:chOff x="0" y="0"/>
          <a:chExt cx="0" cy="0"/>
        </a:xfrm>
      </p:grpSpPr>
      <p:cxnSp>
        <p:nvCxnSpPr>
          <p:cNvPr id="294" name="Google Shape;2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 name="Google Shape;2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97" name="Google Shape;297;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98" name="Google Shape;298;p2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99" name="Google Shape;299;p2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0" name="Google Shape;300;p2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01" name="Google Shape;301;p2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3" name="Google Shape;303;p2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304" name="Google Shape;30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5" name="Google Shape;305;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6" name="Google Shape;306;p29"/>
          <p:cNvSpPr txBox="1"/>
          <p:nvPr>
            <p:ph idx="3"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p29"/>
          <p:cNvSpPr txBox="1"/>
          <p:nvPr>
            <p:ph idx="4"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308" name="Shape 308"/>
        <p:cNvGrpSpPr/>
        <p:nvPr/>
      </p:nvGrpSpPr>
      <p:grpSpPr>
        <a:xfrm>
          <a:off x="0" y="0"/>
          <a:ext cx="0" cy="0"/>
          <a:chOff x="0" y="0"/>
          <a:chExt cx="0" cy="0"/>
        </a:xfrm>
      </p:grpSpPr>
      <p:pic>
        <p:nvPicPr>
          <p:cNvPr id="309" name="Google Shape;30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0" name="Google Shape;31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3" name="Google Shape;31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4" name="Google Shape;314;p30"/>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5" name="Google Shape;315;p3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16" name="Google Shape;316;p30"/>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17" name="Google Shape;317;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18" name="Shape 318"/>
        <p:cNvGrpSpPr/>
        <p:nvPr/>
      </p:nvGrpSpPr>
      <p:grpSpPr>
        <a:xfrm>
          <a:off x="0" y="0"/>
          <a:ext cx="0" cy="0"/>
          <a:chOff x="0" y="0"/>
          <a:chExt cx="0" cy="0"/>
        </a:xfrm>
      </p:grpSpPr>
      <p:pic>
        <p:nvPicPr>
          <p:cNvPr id="319" name="Google Shape;319;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0" name="Google Shape;320;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31"/>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22" name="Google Shape;322;p31"/>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23" name="Google Shape;323;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24" name="Shape 324"/>
        <p:cNvGrpSpPr/>
        <p:nvPr/>
      </p:nvGrpSpPr>
      <p:grpSpPr>
        <a:xfrm>
          <a:off x="0" y="0"/>
          <a:ext cx="0" cy="0"/>
          <a:chOff x="0" y="0"/>
          <a:chExt cx="0" cy="0"/>
        </a:xfrm>
      </p:grpSpPr>
      <p:pic>
        <p:nvPicPr>
          <p:cNvPr id="325" name="Google Shape;32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6" name="Google Shape;326;p32"/>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27" name="Google Shape;327;p3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29" name="Google Shape;329;p3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30" name="Google Shape;330;p32"/>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31" name="Google Shape;331;p32"/>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32" name="Google Shape;332;p3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33" name="Google Shape;333;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4" name="Google Shape;334;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35" name="Shape 335"/>
        <p:cNvGrpSpPr/>
        <p:nvPr/>
      </p:nvGrpSpPr>
      <p:grpSpPr>
        <a:xfrm>
          <a:off x="0" y="0"/>
          <a:ext cx="0" cy="0"/>
          <a:chOff x="0" y="0"/>
          <a:chExt cx="0" cy="0"/>
        </a:xfrm>
      </p:grpSpPr>
      <p:pic>
        <p:nvPicPr>
          <p:cNvPr id="336" name="Google Shape;336;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37" name="Google Shape;337;p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38" name="Google Shape;338;p3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39" name="Google Shape;339;p3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0" name="Google Shape;340;p3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41" name="Google Shape;341;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3"/>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3"/>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44" name="Google Shape;34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45" name="Shape 345"/>
        <p:cNvGrpSpPr/>
        <p:nvPr/>
      </p:nvGrpSpPr>
      <p:grpSpPr>
        <a:xfrm>
          <a:off x="0" y="0"/>
          <a:ext cx="0" cy="0"/>
          <a:chOff x="0" y="0"/>
          <a:chExt cx="0" cy="0"/>
        </a:xfrm>
      </p:grpSpPr>
      <p:pic>
        <p:nvPicPr>
          <p:cNvPr id="346" name="Google Shape;346;p34"/>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47" name="Google Shape;347;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 name="Google Shape;349;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2" name="Google Shape;352;p34"/>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53" name="Google Shape;353;p34"/>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54" name="Google Shape;354;p34"/>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55" name="Google Shape;355;p3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56" name="Shape 356"/>
        <p:cNvGrpSpPr/>
        <p:nvPr/>
      </p:nvGrpSpPr>
      <p:grpSpPr>
        <a:xfrm>
          <a:off x="0" y="0"/>
          <a:ext cx="0" cy="0"/>
          <a:chOff x="0" y="0"/>
          <a:chExt cx="0" cy="0"/>
        </a:xfrm>
      </p:grpSpPr>
      <p:sp>
        <p:nvSpPr>
          <p:cNvPr id="357" name="Google Shape;357;p3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60" name="Google Shape;36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1" name="Google Shape;36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 name="Google Shape;36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3" name="Google Shape;363;p35"/>
          <p:cNvGrpSpPr/>
          <p:nvPr/>
        </p:nvGrpSpPr>
        <p:grpSpPr>
          <a:xfrm>
            <a:off x="457200" y="1378813"/>
            <a:ext cx="776889" cy="621300"/>
            <a:chOff x="457200" y="1378813"/>
            <a:chExt cx="776889" cy="621300"/>
          </a:xfrm>
        </p:grpSpPr>
        <p:sp>
          <p:nvSpPr>
            <p:cNvPr id="364" name="Google Shape;364;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65" name="Google Shape;365;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66" name="Google Shape;366;p35"/>
          <p:cNvGrpSpPr/>
          <p:nvPr/>
        </p:nvGrpSpPr>
        <p:grpSpPr>
          <a:xfrm>
            <a:off x="457200" y="2228725"/>
            <a:ext cx="776889" cy="621300"/>
            <a:chOff x="457200" y="1378813"/>
            <a:chExt cx="776889" cy="621300"/>
          </a:xfrm>
        </p:grpSpPr>
        <p:sp>
          <p:nvSpPr>
            <p:cNvPr id="367" name="Google Shape;367;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68" name="Google Shape;368;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69" name="Google Shape;369;p35"/>
          <p:cNvGrpSpPr/>
          <p:nvPr/>
        </p:nvGrpSpPr>
        <p:grpSpPr>
          <a:xfrm>
            <a:off x="457200" y="3073850"/>
            <a:ext cx="776889" cy="621300"/>
            <a:chOff x="457200" y="1378813"/>
            <a:chExt cx="776889" cy="621300"/>
          </a:xfrm>
        </p:grpSpPr>
        <p:sp>
          <p:nvSpPr>
            <p:cNvPr id="370" name="Google Shape;370;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1" name="Google Shape;371;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2" name="Google Shape;372;p35"/>
          <p:cNvGrpSpPr/>
          <p:nvPr/>
        </p:nvGrpSpPr>
        <p:grpSpPr>
          <a:xfrm>
            <a:off x="457200" y="3923750"/>
            <a:ext cx="776889" cy="621300"/>
            <a:chOff x="457200" y="1378813"/>
            <a:chExt cx="776889" cy="621300"/>
          </a:xfrm>
        </p:grpSpPr>
        <p:sp>
          <p:nvSpPr>
            <p:cNvPr id="373" name="Google Shape;373;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4" name="Google Shape;374;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5" name="Google Shape;375;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76" name="Google Shape;376;p3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0" name="Google Shape;380;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1" name="Google Shape;381;p35"/>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2" name="Google Shape;382;p3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83" name="Shape 383"/>
        <p:cNvGrpSpPr/>
        <p:nvPr/>
      </p:nvGrpSpPr>
      <p:grpSpPr>
        <a:xfrm>
          <a:off x="0" y="0"/>
          <a:ext cx="0" cy="0"/>
          <a:chOff x="0" y="0"/>
          <a:chExt cx="0" cy="0"/>
        </a:xfrm>
      </p:grpSpPr>
      <p:sp>
        <p:nvSpPr>
          <p:cNvPr id="384" name="Google Shape;384;p3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87" name="Google Shape;387;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9" name="Google Shape;389;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0" name="Google Shape;390;p36"/>
          <p:cNvGrpSpPr/>
          <p:nvPr/>
        </p:nvGrpSpPr>
        <p:grpSpPr>
          <a:xfrm>
            <a:off x="457200" y="1378813"/>
            <a:ext cx="776889" cy="621300"/>
            <a:chOff x="457200" y="1378813"/>
            <a:chExt cx="776889" cy="621300"/>
          </a:xfrm>
        </p:grpSpPr>
        <p:sp>
          <p:nvSpPr>
            <p:cNvPr id="391" name="Google Shape;391;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92" name="Google Shape;392;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93" name="Google Shape;393;p36"/>
          <p:cNvGrpSpPr/>
          <p:nvPr/>
        </p:nvGrpSpPr>
        <p:grpSpPr>
          <a:xfrm>
            <a:off x="457200" y="2228725"/>
            <a:ext cx="776889" cy="621300"/>
            <a:chOff x="457200" y="1378813"/>
            <a:chExt cx="776889" cy="621300"/>
          </a:xfrm>
        </p:grpSpPr>
        <p:sp>
          <p:nvSpPr>
            <p:cNvPr id="394" name="Google Shape;39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95" name="Google Shape;39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96" name="Google Shape;396;p36"/>
          <p:cNvGrpSpPr/>
          <p:nvPr/>
        </p:nvGrpSpPr>
        <p:grpSpPr>
          <a:xfrm>
            <a:off x="457200" y="3073850"/>
            <a:ext cx="776889" cy="621300"/>
            <a:chOff x="457200" y="1378813"/>
            <a:chExt cx="776889" cy="621300"/>
          </a:xfrm>
        </p:grpSpPr>
        <p:sp>
          <p:nvSpPr>
            <p:cNvPr id="397" name="Google Shape;39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98" name="Google Shape;39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9" name="Google Shape;399;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0" name="Google Shape;400;p3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3" name="Google Shape;403;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405" name="Shape 405"/>
        <p:cNvGrpSpPr/>
        <p:nvPr/>
      </p:nvGrpSpPr>
      <p:grpSpPr>
        <a:xfrm>
          <a:off x="0" y="0"/>
          <a:ext cx="0" cy="0"/>
          <a:chOff x="0" y="0"/>
          <a:chExt cx="0" cy="0"/>
        </a:xfrm>
      </p:grpSpPr>
      <p:sp>
        <p:nvSpPr>
          <p:cNvPr id="406" name="Google Shape;406;p37"/>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 name="Google Shape;409;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 name="Google Shape;41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2" name="Google Shape;412;p37"/>
          <p:cNvGrpSpPr/>
          <p:nvPr/>
        </p:nvGrpSpPr>
        <p:grpSpPr>
          <a:xfrm>
            <a:off x="457200" y="1300225"/>
            <a:ext cx="776889" cy="621300"/>
            <a:chOff x="457200" y="1378813"/>
            <a:chExt cx="776889" cy="621300"/>
          </a:xfrm>
        </p:grpSpPr>
        <p:sp>
          <p:nvSpPr>
            <p:cNvPr id="413" name="Google Shape;413;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14" name="Google Shape;414;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7"/>
          <p:cNvGrpSpPr/>
          <p:nvPr/>
        </p:nvGrpSpPr>
        <p:grpSpPr>
          <a:xfrm>
            <a:off x="457200" y="2000125"/>
            <a:ext cx="776889" cy="621300"/>
            <a:chOff x="457200" y="1378813"/>
            <a:chExt cx="776889" cy="621300"/>
          </a:xfrm>
        </p:grpSpPr>
        <p:sp>
          <p:nvSpPr>
            <p:cNvPr id="416" name="Google Shape;416;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17" name="Google Shape;417;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7"/>
          <p:cNvGrpSpPr/>
          <p:nvPr/>
        </p:nvGrpSpPr>
        <p:grpSpPr>
          <a:xfrm>
            <a:off x="457200" y="2692850"/>
            <a:ext cx="776889" cy="621300"/>
            <a:chOff x="457200" y="1378813"/>
            <a:chExt cx="776889" cy="621300"/>
          </a:xfrm>
        </p:grpSpPr>
        <p:sp>
          <p:nvSpPr>
            <p:cNvPr id="419" name="Google Shape;419;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20" name="Google Shape;420;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7"/>
          <p:cNvGrpSpPr/>
          <p:nvPr/>
        </p:nvGrpSpPr>
        <p:grpSpPr>
          <a:xfrm>
            <a:off x="457200" y="3390350"/>
            <a:ext cx="776889" cy="621300"/>
            <a:chOff x="457200" y="1378813"/>
            <a:chExt cx="776889" cy="621300"/>
          </a:xfrm>
        </p:grpSpPr>
        <p:sp>
          <p:nvSpPr>
            <p:cNvPr id="422" name="Google Shape;422;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23" name="Google Shape;423;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1" name="Google Shape;431;p37"/>
          <p:cNvGrpSpPr/>
          <p:nvPr/>
        </p:nvGrpSpPr>
        <p:grpSpPr>
          <a:xfrm>
            <a:off x="469500" y="4083075"/>
            <a:ext cx="776889" cy="621300"/>
            <a:chOff x="457200" y="1378813"/>
            <a:chExt cx="776889" cy="621300"/>
          </a:xfrm>
        </p:grpSpPr>
        <p:sp>
          <p:nvSpPr>
            <p:cNvPr id="432" name="Google Shape;432;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33" name="Google Shape;433;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7"/>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37" name="Shape 437"/>
        <p:cNvGrpSpPr/>
        <p:nvPr/>
      </p:nvGrpSpPr>
      <p:grpSpPr>
        <a:xfrm>
          <a:off x="0" y="0"/>
          <a:ext cx="0" cy="0"/>
          <a:chOff x="0" y="0"/>
          <a:chExt cx="0" cy="0"/>
        </a:xfrm>
      </p:grpSpPr>
      <p:sp>
        <p:nvSpPr>
          <p:cNvPr id="438" name="Google Shape;438;p38"/>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1" name="Google Shape;441;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2" name="Google Shape;442;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3" name="Google Shape;443;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44" name="Google Shape;444;p38"/>
          <p:cNvGrpSpPr/>
          <p:nvPr/>
        </p:nvGrpSpPr>
        <p:grpSpPr>
          <a:xfrm>
            <a:off x="457200" y="1237825"/>
            <a:ext cx="776900" cy="486300"/>
            <a:chOff x="457200" y="1466425"/>
            <a:chExt cx="776900" cy="486300"/>
          </a:xfrm>
        </p:grpSpPr>
        <p:sp>
          <p:nvSpPr>
            <p:cNvPr id="445" name="Google Shape;445;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46" name="Google Shape;446;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38"/>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8"/>
          <p:cNvGrpSpPr/>
          <p:nvPr/>
        </p:nvGrpSpPr>
        <p:grpSpPr>
          <a:xfrm>
            <a:off x="457200" y="1828900"/>
            <a:ext cx="776900" cy="486300"/>
            <a:chOff x="457200" y="1466425"/>
            <a:chExt cx="776900" cy="486300"/>
          </a:xfrm>
        </p:grpSpPr>
        <p:sp>
          <p:nvSpPr>
            <p:cNvPr id="450" name="Google Shape;4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51" name="Google Shape;4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38"/>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8"/>
          <p:cNvGrpSpPr/>
          <p:nvPr/>
        </p:nvGrpSpPr>
        <p:grpSpPr>
          <a:xfrm>
            <a:off x="457200" y="2419975"/>
            <a:ext cx="776900" cy="486300"/>
            <a:chOff x="457200" y="1466425"/>
            <a:chExt cx="776900" cy="486300"/>
          </a:xfrm>
        </p:grpSpPr>
        <p:sp>
          <p:nvSpPr>
            <p:cNvPr id="454" name="Google Shape;4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55" name="Google Shape;4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8"/>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8"/>
          <p:cNvGrpSpPr/>
          <p:nvPr/>
        </p:nvGrpSpPr>
        <p:grpSpPr>
          <a:xfrm>
            <a:off x="457200" y="3011050"/>
            <a:ext cx="776900" cy="486300"/>
            <a:chOff x="457200" y="1466425"/>
            <a:chExt cx="776900" cy="486300"/>
          </a:xfrm>
        </p:grpSpPr>
        <p:sp>
          <p:nvSpPr>
            <p:cNvPr id="458" name="Google Shape;45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59" name="Google Shape;45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8"/>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8"/>
          <p:cNvGrpSpPr/>
          <p:nvPr/>
        </p:nvGrpSpPr>
        <p:grpSpPr>
          <a:xfrm>
            <a:off x="457200" y="3602137"/>
            <a:ext cx="776900" cy="486300"/>
            <a:chOff x="457200" y="1466425"/>
            <a:chExt cx="776900" cy="486300"/>
          </a:xfrm>
        </p:grpSpPr>
        <p:sp>
          <p:nvSpPr>
            <p:cNvPr id="462" name="Google Shape;46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63" name="Google Shape;46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8"/>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8"/>
          <p:cNvGrpSpPr/>
          <p:nvPr/>
        </p:nvGrpSpPr>
        <p:grpSpPr>
          <a:xfrm>
            <a:off x="457200" y="4193262"/>
            <a:ext cx="776900" cy="486300"/>
            <a:chOff x="457200" y="1466425"/>
            <a:chExt cx="776900" cy="486300"/>
          </a:xfrm>
        </p:grpSpPr>
        <p:sp>
          <p:nvSpPr>
            <p:cNvPr id="466" name="Google Shape;46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67" name="Google Shape;46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 name="Google Shape;473;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74" name="Shape 474"/>
        <p:cNvGrpSpPr/>
        <p:nvPr/>
      </p:nvGrpSpPr>
      <p:grpSpPr>
        <a:xfrm>
          <a:off x="0" y="0"/>
          <a:ext cx="0" cy="0"/>
          <a:chOff x="0" y="0"/>
          <a:chExt cx="0" cy="0"/>
        </a:xfrm>
      </p:grpSpPr>
      <p:sp>
        <p:nvSpPr>
          <p:cNvPr id="475" name="Google Shape;475;p39"/>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8" name="Google Shape;478;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0" name="Google Shape;48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81" name="Google Shape;481;p39"/>
          <p:cNvGrpSpPr/>
          <p:nvPr/>
        </p:nvGrpSpPr>
        <p:grpSpPr>
          <a:xfrm>
            <a:off x="457222" y="1149803"/>
            <a:ext cx="713194" cy="446423"/>
            <a:chOff x="457200" y="1466425"/>
            <a:chExt cx="776900" cy="486300"/>
          </a:xfrm>
        </p:grpSpPr>
        <p:sp>
          <p:nvSpPr>
            <p:cNvPr id="482" name="Google Shape;48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83" name="Google Shape;48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9"/>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9"/>
          <p:cNvGrpSpPr/>
          <p:nvPr/>
        </p:nvGrpSpPr>
        <p:grpSpPr>
          <a:xfrm>
            <a:off x="457222" y="1672428"/>
            <a:ext cx="713194" cy="446423"/>
            <a:chOff x="457200" y="1466425"/>
            <a:chExt cx="776900" cy="486300"/>
          </a:xfrm>
        </p:grpSpPr>
        <p:sp>
          <p:nvSpPr>
            <p:cNvPr id="487" name="Google Shape;487;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88" name="Google Shape;488;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9"/>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9"/>
          <p:cNvGrpSpPr/>
          <p:nvPr/>
        </p:nvGrpSpPr>
        <p:grpSpPr>
          <a:xfrm>
            <a:off x="457197" y="2195578"/>
            <a:ext cx="713194" cy="446423"/>
            <a:chOff x="457200" y="1466425"/>
            <a:chExt cx="776900" cy="486300"/>
          </a:xfrm>
        </p:grpSpPr>
        <p:sp>
          <p:nvSpPr>
            <p:cNvPr id="492" name="Google Shape;49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93" name="Google Shape;49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9"/>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9"/>
          <p:cNvGrpSpPr/>
          <p:nvPr/>
        </p:nvGrpSpPr>
        <p:grpSpPr>
          <a:xfrm>
            <a:off x="457197" y="2718203"/>
            <a:ext cx="713194" cy="446423"/>
            <a:chOff x="457200" y="1466425"/>
            <a:chExt cx="776900" cy="486300"/>
          </a:xfrm>
        </p:grpSpPr>
        <p:sp>
          <p:nvSpPr>
            <p:cNvPr id="497" name="Google Shape;497;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98" name="Google Shape;498;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9"/>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9"/>
          <p:cNvGrpSpPr/>
          <p:nvPr/>
        </p:nvGrpSpPr>
        <p:grpSpPr>
          <a:xfrm>
            <a:off x="457222" y="3240828"/>
            <a:ext cx="713194" cy="446423"/>
            <a:chOff x="457200" y="1466425"/>
            <a:chExt cx="776900" cy="486300"/>
          </a:xfrm>
        </p:grpSpPr>
        <p:sp>
          <p:nvSpPr>
            <p:cNvPr id="502" name="Google Shape;50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503" name="Google Shape;50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39"/>
          <p:cNvGrpSpPr/>
          <p:nvPr/>
        </p:nvGrpSpPr>
        <p:grpSpPr>
          <a:xfrm>
            <a:off x="457222" y="3763453"/>
            <a:ext cx="713194" cy="446423"/>
            <a:chOff x="457200" y="1466425"/>
            <a:chExt cx="776900" cy="486300"/>
          </a:xfrm>
        </p:grpSpPr>
        <p:sp>
          <p:nvSpPr>
            <p:cNvPr id="507" name="Google Shape;507;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08" name="Google Shape;508;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39"/>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222" y="4311603"/>
            <a:ext cx="713194" cy="446423"/>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16" name="Shape 516"/>
        <p:cNvGrpSpPr/>
        <p:nvPr/>
      </p:nvGrpSpPr>
      <p:grpSpPr>
        <a:xfrm>
          <a:off x="0" y="0"/>
          <a:ext cx="0" cy="0"/>
          <a:chOff x="0" y="0"/>
          <a:chExt cx="0" cy="0"/>
        </a:xfrm>
      </p:grpSpPr>
      <p:sp>
        <p:nvSpPr>
          <p:cNvPr id="517" name="Google Shape;517;p40"/>
          <p:cNvSpPr/>
          <p:nvPr/>
        </p:nvSpPr>
        <p:spPr>
          <a:xfrm>
            <a:off x="1149776" y="1160075"/>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0"/>
          <p:cNvGrpSpPr/>
          <p:nvPr/>
        </p:nvGrpSpPr>
        <p:grpSpPr>
          <a:xfrm>
            <a:off x="457209" y="1149761"/>
            <a:ext cx="619500" cy="387776"/>
            <a:chOff x="457200" y="1466425"/>
            <a:chExt cx="776900" cy="486300"/>
          </a:xfrm>
        </p:grpSpPr>
        <p:sp>
          <p:nvSpPr>
            <p:cNvPr id="519" name="Google Shape;51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20" name="Google Shape;52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1" name="Google Shape;521;p40"/>
          <p:cNvSpPr/>
          <p:nvPr/>
        </p:nvSpPr>
        <p:spPr>
          <a:xfrm>
            <a:off x="1149776" y="1614053"/>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0"/>
          <p:cNvGrpSpPr/>
          <p:nvPr/>
        </p:nvGrpSpPr>
        <p:grpSpPr>
          <a:xfrm>
            <a:off x="457209" y="1603738"/>
            <a:ext cx="619500" cy="387776"/>
            <a:chOff x="457200" y="1466425"/>
            <a:chExt cx="776900" cy="486300"/>
          </a:xfrm>
        </p:grpSpPr>
        <p:sp>
          <p:nvSpPr>
            <p:cNvPr id="523" name="Google Shape;523;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24" name="Google Shape;524;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5" name="Google Shape;525;p40"/>
          <p:cNvSpPr/>
          <p:nvPr/>
        </p:nvSpPr>
        <p:spPr>
          <a:xfrm>
            <a:off x="1149750" y="2068486"/>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40"/>
          <p:cNvGrpSpPr/>
          <p:nvPr/>
        </p:nvGrpSpPr>
        <p:grpSpPr>
          <a:xfrm>
            <a:off x="457187" y="2058172"/>
            <a:ext cx="619500" cy="387776"/>
            <a:chOff x="457200" y="1466425"/>
            <a:chExt cx="776900" cy="486300"/>
          </a:xfrm>
        </p:grpSpPr>
        <p:sp>
          <p:nvSpPr>
            <p:cNvPr id="527" name="Google Shape;52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28" name="Google Shape;52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9" name="Google Shape;529;p40"/>
          <p:cNvSpPr/>
          <p:nvPr/>
        </p:nvSpPr>
        <p:spPr>
          <a:xfrm>
            <a:off x="1149750" y="2522464"/>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40"/>
          <p:cNvGrpSpPr/>
          <p:nvPr/>
        </p:nvGrpSpPr>
        <p:grpSpPr>
          <a:xfrm>
            <a:off x="457187" y="2512150"/>
            <a:ext cx="619500" cy="387776"/>
            <a:chOff x="457200" y="1466425"/>
            <a:chExt cx="776900" cy="486300"/>
          </a:xfrm>
        </p:grpSpPr>
        <p:sp>
          <p:nvSpPr>
            <p:cNvPr id="531" name="Google Shape;5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32" name="Google Shape;5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3" name="Google Shape;533;p40"/>
          <p:cNvSpPr/>
          <p:nvPr/>
        </p:nvSpPr>
        <p:spPr>
          <a:xfrm>
            <a:off x="1149776" y="297644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0"/>
          <p:cNvGrpSpPr/>
          <p:nvPr/>
        </p:nvGrpSpPr>
        <p:grpSpPr>
          <a:xfrm>
            <a:off x="457209" y="2966128"/>
            <a:ext cx="619500" cy="387776"/>
            <a:chOff x="457200" y="1466425"/>
            <a:chExt cx="776900" cy="486300"/>
          </a:xfrm>
        </p:grpSpPr>
        <p:sp>
          <p:nvSpPr>
            <p:cNvPr id="535" name="Google Shape;535;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36" name="Google Shape;536;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7" name="Google Shape;537;p40"/>
          <p:cNvSpPr/>
          <p:nvPr/>
        </p:nvSpPr>
        <p:spPr>
          <a:xfrm>
            <a:off x="1149776" y="343041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40"/>
          <p:cNvGrpSpPr/>
          <p:nvPr/>
        </p:nvGrpSpPr>
        <p:grpSpPr>
          <a:xfrm>
            <a:off x="457209" y="3420106"/>
            <a:ext cx="619500" cy="387776"/>
            <a:chOff x="457200" y="1466425"/>
            <a:chExt cx="776900" cy="486300"/>
          </a:xfrm>
        </p:grpSpPr>
        <p:sp>
          <p:nvSpPr>
            <p:cNvPr id="539" name="Google Shape;53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40" name="Google Shape;54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41" name="Google Shape;541;p40"/>
          <p:cNvSpPr/>
          <p:nvPr/>
        </p:nvSpPr>
        <p:spPr>
          <a:xfrm>
            <a:off x="1149776" y="390656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0"/>
          <p:cNvGrpSpPr/>
          <p:nvPr/>
        </p:nvGrpSpPr>
        <p:grpSpPr>
          <a:xfrm>
            <a:off x="457209" y="3896256"/>
            <a:ext cx="619500" cy="387776"/>
            <a:chOff x="457200" y="1466425"/>
            <a:chExt cx="776900" cy="486300"/>
          </a:xfrm>
        </p:grpSpPr>
        <p:sp>
          <p:nvSpPr>
            <p:cNvPr id="543" name="Google Shape;543;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44" name="Google Shape;544;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45" name="Google Shape;545;p40"/>
          <p:cNvSpPr/>
          <p:nvPr/>
        </p:nvSpPr>
        <p:spPr>
          <a:xfrm>
            <a:off x="1149776" y="439300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0"/>
          <p:cNvGrpSpPr/>
          <p:nvPr/>
        </p:nvGrpSpPr>
        <p:grpSpPr>
          <a:xfrm>
            <a:off x="457209" y="4382688"/>
            <a:ext cx="619500" cy="387776"/>
            <a:chOff x="457200" y="1466425"/>
            <a:chExt cx="776900" cy="486300"/>
          </a:xfrm>
        </p:grpSpPr>
        <p:sp>
          <p:nvSpPr>
            <p:cNvPr id="547" name="Google Shape;54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48" name="Google Shape;54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5" name="Google Shape;555;p40"/>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6" name="Google Shape;556;p40"/>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7" name="Google Shape;557;p40"/>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8" name="Google Shape;558;p40"/>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9" name="Google Shape;559;p40"/>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0" name="Google Shape;560;p40"/>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1" name="Google Shape;561;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2" name="Google Shape;562;p40"/>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63" name="Shape 563"/>
        <p:cNvGrpSpPr/>
        <p:nvPr/>
      </p:nvGrpSpPr>
      <p:grpSpPr>
        <a:xfrm>
          <a:off x="0" y="0"/>
          <a:ext cx="0" cy="0"/>
          <a:chOff x="0" y="0"/>
          <a:chExt cx="0" cy="0"/>
        </a:xfrm>
      </p:grpSpPr>
      <p:sp>
        <p:nvSpPr>
          <p:cNvPr id="564" name="Google Shape;564;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8" name="Google Shape;56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1"/>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71" name="Google Shape;571;p41"/>
          <p:cNvGrpSpPr/>
          <p:nvPr/>
        </p:nvGrpSpPr>
        <p:grpSpPr>
          <a:xfrm>
            <a:off x="457181" y="1345103"/>
            <a:ext cx="533372" cy="533480"/>
            <a:chOff x="457200" y="1378813"/>
            <a:chExt cx="695400" cy="695450"/>
          </a:xfrm>
        </p:grpSpPr>
        <p:sp>
          <p:nvSpPr>
            <p:cNvPr id="572" name="Google Shape;572;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73" name="Google Shape;573;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1"/>
          <p:cNvGrpSpPr/>
          <p:nvPr/>
        </p:nvGrpSpPr>
        <p:grpSpPr>
          <a:xfrm>
            <a:off x="3228956" y="1345103"/>
            <a:ext cx="533372" cy="533480"/>
            <a:chOff x="457200" y="1378813"/>
            <a:chExt cx="695400" cy="695450"/>
          </a:xfrm>
        </p:grpSpPr>
        <p:sp>
          <p:nvSpPr>
            <p:cNvPr id="575" name="Google Shape;575;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76" name="Google Shape;576;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77" name="Google Shape;577;p41"/>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79" name="Google Shape;579;p41"/>
          <p:cNvGrpSpPr/>
          <p:nvPr/>
        </p:nvGrpSpPr>
        <p:grpSpPr>
          <a:xfrm>
            <a:off x="6134081" y="1345853"/>
            <a:ext cx="533372" cy="533480"/>
            <a:chOff x="457200" y="1378813"/>
            <a:chExt cx="695400" cy="695450"/>
          </a:xfrm>
        </p:grpSpPr>
        <p:sp>
          <p:nvSpPr>
            <p:cNvPr id="580" name="Google Shape;580;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81" name="Google Shape;581;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2" name="Google Shape;582;p41"/>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4" name="Google Shape;584;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85" name="Shape 585"/>
        <p:cNvGrpSpPr/>
        <p:nvPr/>
      </p:nvGrpSpPr>
      <p:grpSpPr>
        <a:xfrm>
          <a:off x="0" y="0"/>
          <a:ext cx="0" cy="0"/>
          <a:chOff x="0" y="0"/>
          <a:chExt cx="0" cy="0"/>
        </a:xfrm>
      </p:grpSpPr>
      <p:sp>
        <p:nvSpPr>
          <p:cNvPr id="586" name="Google Shape;58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8" name="Google Shape;58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0" name="Google Shape;59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1" name="Google Shape;591;p42"/>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3" name="Google Shape;593;p4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94" name="Google Shape;594;p4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7" name="Google Shape;597;p4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98" name="Google Shape;598;p4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99" name="Google Shape;599;p42"/>
          <p:cNvGrpSpPr/>
          <p:nvPr/>
        </p:nvGrpSpPr>
        <p:grpSpPr>
          <a:xfrm>
            <a:off x="6134054" y="1345850"/>
            <a:ext cx="2298699" cy="533482"/>
            <a:chOff x="457164" y="1378809"/>
            <a:chExt cx="2997000" cy="695454"/>
          </a:xfrm>
        </p:grpSpPr>
        <p:sp>
          <p:nvSpPr>
            <p:cNvPr id="600" name="Google Shape;600;p4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02" name="Google Shape;602;p42"/>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04" name="Google Shape;604;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05" name="Google Shape;605;p42"/>
          <p:cNvSpPr txBox="1"/>
          <p:nvPr>
            <p:ph idx="6" type="subTitle"/>
          </p:nvPr>
        </p:nvSpPr>
        <p:spPr>
          <a:xfrm>
            <a:off x="467725" y="1345000"/>
            <a:ext cx="2185500" cy="4767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606" name="Google Shape;606;p42"/>
          <p:cNvSpPr txBox="1"/>
          <p:nvPr>
            <p:ph idx="7" type="subTitle"/>
          </p:nvPr>
        </p:nvSpPr>
        <p:spPr>
          <a:xfrm>
            <a:off x="3215625" y="1345000"/>
            <a:ext cx="2185500" cy="4767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607" name="Google Shape;607;p42"/>
          <p:cNvSpPr txBox="1"/>
          <p:nvPr>
            <p:ph idx="8" type="subTitle"/>
          </p:nvPr>
        </p:nvSpPr>
        <p:spPr>
          <a:xfrm>
            <a:off x="6115500" y="1345000"/>
            <a:ext cx="2185500" cy="4767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608" name="Shape 608"/>
        <p:cNvGrpSpPr/>
        <p:nvPr/>
      </p:nvGrpSpPr>
      <p:grpSpPr>
        <a:xfrm>
          <a:off x="0" y="0"/>
          <a:ext cx="0" cy="0"/>
          <a:chOff x="0" y="0"/>
          <a:chExt cx="0" cy="0"/>
        </a:xfrm>
      </p:grpSpPr>
      <p:pic>
        <p:nvPicPr>
          <p:cNvPr id="609" name="Google Shape;609;p4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610" name="Google Shape;61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16" name="Google Shape;616;p4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7" name="Google Shape;617;p4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20" name="Google Shape;620;p4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21" name="Google Shape;621;p4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23" name="Google Shape;623;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24" name="Shape 624"/>
        <p:cNvGrpSpPr/>
        <p:nvPr/>
      </p:nvGrpSpPr>
      <p:grpSpPr>
        <a:xfrm>
          <a:off x="0" y="0"/>
          <a:ext cx="0" cy="0"/>
          <a:chOff x="0" y="0"/>
          <a:chExt cx="0" cy="0"/>
        </a:xfrm>
      </p:grpSpPr>
      <p:grpSp>
        <p:nvGrpSpPr>
          <p:cNvPr id="625" name="Google Shape;625;p44"/>
          <p:cNvGrpSpPr/>
          <p:nvPr/>
        </p:nvGrpSpPr>
        <p:grpSpPr>
          <a:xfrm>
            <a:off x="453220" y="1424000"/>
            <a:ext cx="743726" cy="530949"/>
            <a:chOff x="453220" y="1424000"/>
            <a:chExt cx="743726" cy="530949"/>
          </a:xfrm>
        </p:grpSpPr>
        <p:sp>
          <p:nvSpPr>
            <p:cNvPr id="626" name="Google Shape;626;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7" name="Google Shape;627;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8" name="Google Shape;628;p44"/>
          <p:cNvGrpSpPr/>
          <p:nvPr/>
        </p:nvGrpSpPr>
        <p:grpSpPr>
          <a:xfrm>
            <a:off x="453233" y="2276300"/>
            <a:ext cx="743726" cy="530949"/>
            <a:chOff x="453233" y="2276300"/>
            <a:chExt cx="743726" cy="530949"/>
          </a:xfrm>
        </p:grpSpPr>
        <p:sp>
          <p:nvSpPr>
            <p:cNvPr id="629" name="Google Shape;62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0" name="Google Shape;63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1" name="Google Shape;631;p4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4"/>
          <p:cNvGrpSpPr/>
          <p:nvPr/>
        </p:nvGrpSpPr>
        <p:grpSpPr>
          <a:xfrm>
            <a:off x="453233" y="3128588"/>
            <a:ext cx="743726" cy="530949"/>
            <a:chOff x="453233" y="3128588"/>
            <a:chExt cx="743726" cy="530949"/>
          </a:xfrm>
        </p:grpSpPr>
        <p:sp>
          <p:nvSpPr>
            <p:cNvPr id="642" name="Google Shape;64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3" name="Google Shape;64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44" name="Google Shape;644;p44"/>
          <p:cNvGrpSpPr/>
          <p:nvPr/>
        </p:nvGrpSpPr>
        <p:grpSpPr>
          <a:xfrm>
            <a:off x="453233" y="3952200"/>
            <a:ext cx="743726" cy="530949"/>
            <a:chOff x="453233" y="3952200"/>
            <a:chExt cx="743726" cy="530949"/>
          </a:xfrm>
        </p:grpSpPr>
        <p:sp>
          <p:nvSpPr>
            <p:cNvPr id="645" name="Google Shape;645;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6" name="Google Shape;646;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7" name="Google Shape;64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51" name="Shape 651"/>
        <p:cNvGrpSpPr/>
        <p:nvPr/>
      </p:nvGrpSpPr>
      <p:grpSpPr>
        <a:xfrm>
          <a:off x="0" y="0"/>
          <a:ext cx="0" cy="0"/>
          <a:chOff x="0" y="0"/>
          <a:chExt cx="0" cy="0"/>
        </a:xfrm>
      </p:grpSpPr>
      <p:sp>
        <p:nvSpPr>
          <p:cNvPr id="652" name="Google Shape;652;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3" name="Google Shape;653;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4" name="Google Shape;654;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5" name="Google Shape;655;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6" name="Google Shape;656;p4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6" name="Google Shape;666;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67" name="Google Shape;667;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70" name="Shape 670"/>
        <p:cNvGrpSpPr/>
        <p:nvPr/>
      </p:nvGrpSpPr>
      <p:grpSpPr>
        <a:xfrm>
          <a:off x="0" y="0"/>
          <a:ext cx="0" cy="0"/>
          <a:chOff x="0" y="0"/>
          <a:chExt cx="0" cy="0"/>
        </a:xfrm>
      </p:grpSpPr>
      <p:sp>
        <p:nvSpPr>
          <p:cNvPr id="671" name="Google Shape;671;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4" name="Google Shape;674;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5" name="Google Shape;675;p46"/>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46"/>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5" name="Google Shape;685;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6" name="Google Shape;686;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7" name="Google Shape;687;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8" name="Google Shape;688;p4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93" name="Shape 693"/>
        <p:cNvGrpSpPr/>
        <p:nvPr/>
      </p:nvGrpSpPr>
      <p:grpSpPr>
        <a:xfrm>
          <a:off x="0" y="0"/>
          <a:ext cx="0" cy="0"/>
          <a:chOff x="0" y="0"/>
          <a:chExt cx="0" cy="0"/>
        </a:xfrm>
      </p:grpSpPr>
      <p:grpSp>
        <p:nvGrpSpPr>
          <p:cNvPr id="694" name="Google Shape;694;p47"/>
          <p:cNvGrpSpPr/>
          <p:nvPr/>
        </p:nvGrpSpPr>
        <p:grpSpPr>
          <a:xfrm>
            <a:off x="453220" y="1424000"/>
            <a:ext cx="743726" cy="530949"/>
            <a:chOff x="453220" y="1424000"/>
            <a:chExt cx="743726" cy="530949"/>
          </a:xfrm>
        </p:grpSpPr>
        <p:sp>
          <p:nvSpPr>
            <p:cNvPr id="695" name="Google Shape;695;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6" name="Google Shape;696;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97" name="Google Shape;697;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8" name="Google Shape;698;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9" name="Google Shape;699;p47"/>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47"/>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8" name="Google Shape;708;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09" name="Google Shape;709;p4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713" name="Shape 713"/>
        <p:cNvGrpSpPr/>
        <p:nvPr/>
      </p:nvGrpSpPr>
      <p:grpSpPr>
        <a:xfrm>
          <a:off x="0" y="0"/>
          <a:ext cx="0" cy="0"/>
          <a:chOff x="0" y="0"/>
          <a:chExt cx="0" cy="0"/>
        </a:xfrm>
      </p:grpSpPr>
      <p:sp>
        <p:nvSpPr>
          <p:cNvPr id="714" name="Google Shape;714;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7" name="Google Shape;71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8" name="Google Shape;718;p48"/>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1" name="Google Shape;72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2" name="Google Shape;72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3" name="Google Shape;72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48"/>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8" name="Google Shape;72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29" name="Google Shape;729;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0" name="Google Shape;730;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31" name="Google Shape;731;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4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36" name="Shape 736"/>
        <p:cNvGrpSpPr/>
        <p:nvPr/>
      </p:nvGrpSpPr>
      <p:grpSpPr>
        <a:xfrm>
          <a:off x="0" y="0"/>
          <a:ext cx="0" cy="0"/>
          <a:chOff x="0" y="0"/>
          <a:chExt cx="0" cy="0"/>
        </a:xfrm>
      </p:grpSpPr>
      <p:grpSp>
        <p:nvGrpSpPr>
          <p:cNvPr id="737" name="Google Shape;737;p49"/>
          <p:cNvGrpSpPr/>
          <p:nvPr/>
        </p:nvGrpSpPr>
        <p:grpSpPr>
          <a:xfrm>
            <a:off x="453395" y="1396850"/>
            <a:ext cx="743726" cy="530949"/>
            <a:chOff x="453220" y="1424000"/>
            <a:chExt cx="743726" cy="530949"/>
          </a:xfrm>
        </p:grpSpPr>
        <p:sp>
          <p:nvSpPr>
            <p:cNvPr id="738" name="Google Shape;738;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9" name="Google Shape;739;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40" name="Google Shape;740;p49"/>
          <p:cNvGrpSpPr/>
          <p:nvPr/>
        </p:nvGrpSpPr>
        <p:grpSpPr>
          <a:xfrm>
            <a:off x="453408" y="2249150"/>
            <a:ext cx="743726" cy="530949"/>
            <a:chOff x="453233" y="2276300"/>
            <a:chExt cx="743726" cy="530949"/>
          </a:xfrm>
        </p:grpSpPr>
        <p:sp>
          <p:nvSpPr>
            <p:cNvPr id="741" name="Google Shape;741;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42" name="Google Shape;742;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43" name="Google Shape;743;p49"/>
          <p:cNvSpPr/>
          <p:nvPr/>
        </p:nvSpPr>
        <p:spPr>
          <a:xfrm>
            <a:off x="1352725" y="1351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7" name="Google Shape;74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8" name="Google Shape;74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9" name="Google Shape;749;p49"/>
          <p:cNvSpPr/>
          <p:nvPr/>
        </p:nvSpPr>
        <p:spPr>
          <a:xfrm>
            <a:off x="1352725" y="2203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1352725" y="30467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49"/>
          <p:cNvGrpSpPr/>
          <p:nvPr/>
        </p:nvGrpSpPr>
        <p:grpSpPr>
          <a:xfrm>
            <a:off x="453408" y="3101438"/>
            <a:ext cx="743726" cy="530949"/>
            <a:chOff x="453233" y="3128588"/>
            <a:chExt cx="743726" cy="530949"/>
          </a:xfrm>
        </p:grpSpPr>
        <p:sp>
          <p:nvSpPr>
            <p:cNvPr id="752" name="Google Shape;752;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53" name="Google Shape;753;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54" name="Google Shape;754;p49"/>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58" name="Shape 758"/>
        <p:cNvGrpSpPr/>
        <p:nvPr/>
      </p:nvGrpSpPr>
      <p:grpSpPr>
        <a:xfrm>
          <a:off x="0" y="0"/>
          <a:ext cx="0" cy="0"/>
          <a:chOff x="0" y="0"/>
          <a:chExt cx="0" cy="0"/>
        </a:xfrm>
      </p:grpSpPr>
      <p:sp>
        <p:nvSpPr>
          <p:cNvPr id="759" name="Google Shape;759;p5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61" name="Google Shape;76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2" name="Google Shape;76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3" name="Google Shape;76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4" name="Google Shape;764;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5" name="Google Shape;765;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4" name="Google Shape;774;p50"/>
          <p:cNvGrpSpPr/>
          <p:nvPr/>
        </p:nvGrpSpPr>
        <p:grpSpPr>
          <a:xfrm>
            <a:off x="450683" y="1358000"/>
            <a:ext cx="743726" cy="530949"/>
            <a:chOff x="450683" y="1358000"/>
            <a:chExt cx="743726" cy="530949"/>
          </a:xfrm>
        </p:grpSpPr>
        <p:sp>
          <p:nvSpPr>
            <p:cNvPr id="775" name="Google Shape;775;p5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76" name="Google Shape;776;p5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77" name="Google Shape;777;p5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78" name="Google Shape;778;p5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9" name="Google Shape;779;p5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0" name="Google Shape;780;p5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81" name="Google Shape;781;p5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2" name="Google Shape;782;p5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83" name="Google Shape;783;p5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4" name="Google Shape;784;p5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85" name="Google Shape;785;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86" name="Shape 786"/>
        <p:cNvGrpSpPr/>
        <p:nvPr/>
      </p:nvGrpSpPr>
      <p:grpSpPr>
        <a:xfrm>
          <a:off x="0" y="0"/>
          <a:ext cx="0" cy="0"/>
          <a:chOff x="0" y="0"/>
          <a:chExt cx="0" cy="0"/>
        </a:xfrm>
      </p:grpSpPr>
      <p:sp>
        <p:nvSpPr>
          <p:cNvPr id="787" name="Google Shape;787;p5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89" name="Google Shape;789;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0" name="Google Shape;790;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2" name="Google Shape;792;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5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1"/>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03" name="Google Shape;803;p51"/>
          <p:cNvGrpSpPr/>
          <p:nvPr/>
        </p:nvGrpSpPr>
        <p:grpSpPr>
          <a:xfrm>
            <a:off x="453220" y="1347800"/>
            <a:ext cx="743726" cy="530949"/>
            <a:chOff x="453220" y="1347800"/>
            <a:chExt cx="743726" cy="530949"/>
          </a:xfrm>
        </p:grpSpPr>
        <p:sp>
          <p:nvSpPr>
            <p:cNvPr id="804" name="Google Shape;804;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5" name="Google Shape;805;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6" name="Google Shape;806;p51"/>
          <p:cNvGrpSpPr/>
          <p:nvPr/>
        </p:nvGrpSpPr>
        <p:grpSpPr>
          <a:xfrm>
            <a:off x="453233" y="2758813"/>
            <a:ext cx="743726" cy="530949"/>
            <a:chOff x="453233" y="2200100"/>
            <a:chExt cx="743726" cy="530949"/>
          </a:xfrm>
        </p:grpSpPr>
        <p:sp>
          <p:nvSpPr>
            <p:cNvPr id="807" name="Google Shape;807;p51"/>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8" name="Google Shape;808;p51"/>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9" name="Google Shape;809;p51"/>
          <p:cNvGrpSpPr/>
          <p:nvPr/>
        </p:nvGrpSpPr>
        <p:grpSpPr>
          <a:xfrm>
            <a:off x="453233" y="3442525"/>
            <a:ext cx="743726" cy="530949"/>
            <a:chOff x="453233" y="3052388"/>
            <a:chExt cx="743726" cy="530949"/>
          </a:xfrm>
        </p:grpSpPr>
        <p:sp>
          <p:nvSpPr>
            <p:cNvPr id="810" name="Google Shape;810;p51"/>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1" name="Google Shape;811;p51"/>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2" name="Google Shape;812;p51"/>
          <p:cNvGrpSpPr/>
          <p:nvPr/>
        </p:nvGrpSpPr>
        <p:grpSpPr>
          <a:xfrm>
            <a:off x="453233" y="4126238"/>
            <a:ext cx="743726" cy="530949"/>
            <a:chOff x="453233" y="3876000"/>
            <a:chExt cx="743726" cy="530949"/>
          </a:xfrm>
        </p:grpSpPr>
        <p:sp>
          <p:nvSpPr>
            <p:cNvPr id="813" name="Google Shape;813;p51"/>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4" name="Google Shape;814;p51"/>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5" name="Google Shape;815;p51"/>
          <p:cNvGrpSpPr/>
          <p:nvPr/>
        </p:nvGrpSpPr>
        <p:grpSpPr>
          <a:xfrm>
            <a:off x="453220" y="2042925"/>
            <a:ext cx="743726" cy="530949"/>
            <a:chOff x="453220" y="1347800"/>
            <a:chExt cx="743726" cy="530949"/>
          </a:xfrm>
        </p:grpSpPr>
        <p:sp>
          <p:nvSpPr>
            <p:cNvPr id="816" name="Google Shape;816;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7" name="Google Shape;817;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18" name="Shape 818"/>
        <p:cNvGrpSpPr/>
        <p:nvPr/>
      </p:nvGrpSpPr>
      <p:grpSpPr>
        <a:xfrm>
          <a:off x="0" y="0"/>
          <a:ext cx="0" cy="0"/>
          <a:chOff x="0" y="0"/>
          <a:chExt cx="0" cy="0"/>
        </a:xfrm>
      </p:grpSpPr>
      <p:sp>
        <p:nvSpPr>
          <p:cNvPr id="819" name="Google Shape;819;p52"/>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21" name="Google Shape;82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2" name="Google Shape;822;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3" name="Google Shape;823;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4" name="Google Shape;824;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5" name="Google Shape;825;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52"/>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1" name="Google Shape;831;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2" name="Google Shape;832;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3" name="Google Shape;833;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4" name="Google Shape;834;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5" name="Google Shape;835;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6" name="Google Shape;836;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37" name="Shape 837"/>
        <p:cNvGrpSpPr/>
        <p:nvPr/>
      </p:nvGrpSpPr>
      <p:grpSpPr>
        <a:xfrm>
          <a:off x="0" y="0"/>
          <a:ext cx="0" cy="0"/>
          <a:chOff x="0" y="0"/>
          <a:chExt cx="0" cy="0"/>
        </a:xfrm>
      </p:grpSpPr>
      <p:sp>
        <p:nvSpPr>
          <p:cNvPr id="838" name="Google Shape;838;p53"/>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 name="Google Shape;839;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40" name="Google Shape;840;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41" name="Google Shape;841;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2" name="Google Shape;842;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43" name="Google Shape;843;p53"/>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49" name="Google Shape;849;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50" name="Google Shape;850;p53"/>
          <p:cNvGrpSpPr/>
          <p:nvPr/>
        </p:nvGrpSpPr>
        <p:grpSpPr>
          <a:xfrm>
            <a:off x="429795" y="1274754"/>
            <a:ext cx="577822" cy="412443"/>
            <a:chOff x="453224" y="1424000"/>
            <a:chExt cx="510985" cy="364800"/>
          </a:xfrm>
        </p:grpSpPr>
        <p:sp>
          <p:nvSpPr>
            <p:cNvPr id="851" name="Google Shape;851;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3" name="Google Shape;853;p53"/>
          <p:cNvGrpSpPr/>
          <p:nvPr/>
        </p:nvGrpSpPr>
        <p:grpSpPr>
          <a:xfrm>
            <a:off x="429795" y="1865844"/>
            <a:ext cx="577822" cy="412443"/>
            <a:chOff x="453224" y="1424000"/>
            <a:chExt cx="510985" cy="364800"/>
          </a:xfrm>
        </p:grpSpPr>
        <p:sp>
          <p:nvSpPr>
            <p:cNvPr id="854" name="Google Shape;854;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5" name="Google Shape;855;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6" name="Google Shape;856;p53"/>
          <p:cNvGrpSpPr/>
          <p:nvPr/>
        </p:nvGrpSpPr>
        <p:grpSpPr>
          <a:xfrm>
            <a:off x="429795" y="2456934"/>
            <a:ext cx="577822" cy="412443"/>
            <a:chOff x="453224" y="1424000"/>
            <a:chExt cx="510985" cy="364800"/>
          </a:xfrm>
        </p:grpSpPr>
        <p:sp>
          <p:nvSpPr>
            <p:cNvPr id="857" name="Google Shape;857;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8" name="Google Shape;858;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9" name="Google Shape;859;p53"/>
          <p:cNvGrpSpPr/>
          <p:nvPr/>
        </p:nvGrpSpPr>
        <p:grpSpPr>
          <a:xfrm>
            <a:off x="429795" y="3048024"/>
            <a:ext cx="577822" cy="412443"/>
            <a:chOff x="453224" y="1424000"/>
            <a:chExt cx="510985" cy="364800"/>
          </a:xfrm>
        </p:grpSpPr>
        <p:sp>
          <p:nvSpPr>
            <p:cNvPr id="860" name="Google Shape;860;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1" name="Google Shape;861;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2" name="Google Shape;862;p53"/>
          <p:cNvGrpSpPr/>
          <p:nvPr/>
        </p:nvGrpSpPr>
        <p:grpSpPr>
          <a:xfrm>
            <a:off x="429795" y="3639114"/>
            <a:ext cx="577822" cy="412443"/>
            <a:chOff x="453224" y="1424000"/>
            <a:chExt cx="510985" cy="364800"/>
          </a:xfrm>
        </p:grpSpPr>
        <p:sp>
          <p:nvSpPr>
            <p:cNvPr id="863" name="Google Shape;863;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4" name="Google Shape;864;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5" name="Google Shape;865;p53"/>
          <p:cNvGrpSpPr/>
          <p:nvPr/>
        </p:nvGrpSpPr>
        <p:grpSpPr>
          <a:xfrm>
            <a:off x="429795" y="4230204"/>
            <a:ext cx="577822" cy="412443"/>
            <a:chOff x="453224" y="1424000"/>
            <a:chExt cx="510985" cy="364800"/>
          </a:xfrm>
        </p:grpSpPr>
        <p:sp>
          <p:nvSpPr>
            <p:cNvPr id="866" name="Google Shape;866;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7" name="Google Shape;867;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8" name="Google Shape;868;p53"/>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53"/>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3"/>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53"/>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53"/>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75" name="Shape 875"/>
        <p:cNvGrpSpPr/>
        <p:nvPr/>
      </p:nvGrpSpPr>
      <p:grpSpPr>
        <a:xfrm>
          <a:off x="0" y="0"/>
          <a:ext cx="0" cy="0"/>
          <a:chOff x="0" y="0"/>
          <a:chExt cx="0" cy="0"/>
        </a:xfrm>
      </p:grpSpPr>
      <p:cxnSp>
        <p:nvCxnSpPr>
          <p:cNvPr id="876" name="Google Shape;876;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77" name="Google Shape;877;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78" name="Google Shape;878;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80" name="Google Shape;88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81" name="Google Shape;88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4"/>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4"/>
          <p:cNvGrpSpPr/>
          <p:nvPr/>
        </p:nvGrpSpPr>
        <p:grpSpPr>
          <a:xfrm>
            <a:off x="445468" y="4367943"/>
            <a:ext cx="491946" cy="359019"/>
            <a:chOff x="463425" y="1453125"/>
            <a:chExt cx="735125" cy="513838"/>
          </a:xfrm>
        </p:grpSpPr>
        <p:sp>
          <p:nvSpPr>
            <p:cNvPr id="884" name="Google Shape;88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4"/>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4"/>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4"/>
          <p:cNvGrpSpPr/>
          <p:nvPr/>
        </p:nvGrpSpPr>
        <p:grpSpPr>
          <a:xfrm>
            <a:off x="445468" y="3832229"/>
            <a:ext cx="491946" cy="359019"/>
            <a:chOff x="463425" y="1453125"/>
            <a:chExt cx="735125" cy="513838"/>
          </a:xfrm>
        </p:grpSpPr>
        <p:sp>
          <p:nvSpPr>
            <p:cNvPr id="889" name="Google Shape;889;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4"/>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4"/>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4"/>
          <p:cNvGrpSpPr/>
          <p:nvPr/>
        </p:nvGrpSpPr>
        <p:grpSpPr>
          <a:xfrm>
            <a:off x="445468" y="3296514"/>
            <a:ext cx="491946" cy="359019"/>
            <a:chOff x="463425" y="1453125"/>
            <a:chExt cx="735125" cy="513838"/>
          </a:xfrm>
        </p:grpSpPr>
        <p:sp>
          <p:nvSpPr>
            <p:cNvPr id="894" name="Google Shape;89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4"/>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4"/>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4"/>
          <p:cNvGrpSpPr/>
          <p:nvPr/>
        </p:nvGrpSpPr>
        <p:grpSpPr>
          <a:xfrm>
            <a:off x="445468" y="2760799"/>
            <a:ext cx="491946" cy="359019"/>
            <a:chOff x="463425" y="1453125"/>
            <a:chExt cx="735125" cy="513838"/>
          </a:xfrm>
        </p:grpSpPr>
        <p:sp>
          <p:nvSpPr>
            <p:cNvPr id="899" name="Google Shape;899;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4"/>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4"/>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54"/>
          <p:cNvGrpSpPr/>
          <p:nvPr/>
        </p:nvGrpSpPr>
        <p:grpSpPr>
          <a:xfrm>
            <a:off x="445468" y="2225085"/>
            <a:ext cx="491946" cy="359019"/>
            <a:chOff x="463425" y="1453125"/>
            <a:chExt cx="735125" cy="513838"/>
          </a:xfrm>
        </p:grpSpPr>
        <p:sp>
          <p:nvSpPr>
            <p:cNvPr id="904" name="Google Shape;90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5" name="Google Shape;90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6" name="Google Shape;906;p54"/>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54"/>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54"/>
          <p:cNvGrpSpPr/>
          <p:nvPr/>
        </p:nvGrpSpPr>
        <p:grpSpPr>
          <a:xfrm>
            <a:off x="445468" y="1689370"/>
            <a:ext cx="491946" cy="359019"/>
            <a:chOff x="463425" y="1453125"/>
            <a:chExt cx="735125" cy="513838"/>
          </a:xfrm>
        </p:grpSpPr>
        <p:sp>
          <p:nvSpPr>
            <p:cNvPr id="909" name="Google Shape;909;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0" name="Google Shape;910;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1" name="Google Shape;911;p54"/>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4"/>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54"/>
          <p:cNvGrpSpPr/>
          <p:nvPr/>
        </p:nvGrpSpPr>
        <p:grpSpPr>
          <a:xfrm>
            <a:off x="445468" y="1153656"/>
            <a:ext cx="491946" cy="359019"/>
            <a:chOff x="463425" y="1453125"/>
            <a:chExt cx="735125" cy="513838"/>
          </a:xfrm>
        </p:grpSpPr>
        <p:sp>
          <p:nvSpPr>
            <p:cNvPr id="914" name="Google Shape;91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5" name="Google Shape;91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6" name="Google Shape;916;p54"/>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18" name="Shape 918"/>
        <p:cNvGrpSpPr/>
        <p:nvPr/>
      </p:nvGrpSpPr>
      <p:grpSpPr>
        <a:xfrm>
          <a:off x="0" y="0"/>
          <a:ext cx="0" cy="0"/>
          <a:chOff x="0" y="0"/>
          <a:chExt cx="0" cy="0"/>
        </a:xfrm>
      </p:grpSpPr>
      <p:cxnSp>
        <p:nvCxnSpPr>
          <p:cNvPr id="919" name="Google Shape;919;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20" name="Google Shape;920;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21" name="Google Shape;921;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2" name="Google Shape;92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23" name="Google Shape;923;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24" name="Google Shape;924;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5"/>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5"/>
          <p:cNvGrpSpPr/>
          <p:nvPr/>
        </p:nvGrpSpPr>
        <p:grpSpPr>
          <a:xfrm>
            <a:off x="467219" y="3979913"/>
            <a:ext cx="433430" cy="316319"/>
            <a:chOff x="463425" y="1453125"/>
            <a:chExt cx="735125" cy="513838"/>
          </a:xfrm>
        </p:grpSpPr>
        <p:sp>
          <p:nvSpPr>
            <p:cNvPr id="927" name="Google Shape;92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5"/>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5"/>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5"/>
          <p:cNvGrpSpPr/>
          <p:nvPr/>
        </p:nvGrpSpPr>
        <p:grpSpPr>
          <a:xfrm>
            <a:off x="467219" y="3507913"/>
            <a:ext cx="433430" cy="316319"/>
            <a:chOff x="463425" y="1453125"/>
            <a:chExt cx="735125" cy="513838"/>
          </a:xfrm>
        </p:grpSpPr>
        <p:sp>
          <p:nvSpPr>
            <p:cNvPr id="932" name="Google Shape;93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5"/>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5"/>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5"/>
          <p:cNvGrpSpPr/>
          <p:nvPr/>
        </p:nvGrpSpPr>
        <p:grpSpPr>
          <a:xfrm>
            <a:off x="467219" y="3035913"/>
            <a:ext cx="433430" cy="316319"/>
            <a:chOff x="463425" y="1453125"/>
            <a:chExt cx="735125" cy="513838"/>
          </a:xfrm>
        </p:grpSpPr>
        <p:sp>
          <p:nvSpPr>
            <p:cNvPr id="937" name="Google Shape;93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5"/>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5"/>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5"/>
          <p:cNvGrpSpPr/>
          <p:nvPr/>
        </p:nvGrpSpPr>
        <p:grpSpPr>
          <a:xfrm>
            <a:off x="467219" y="2563912"/>
            <a:ext cx="433430" cy="316319"/>
            <a:chOff x="463425" y="1453125"/>
            <a:chExt cx="735125" cy="513838"/>
          </a:xfrm>
        </p:grpSpPr>
        <p:sp>
          <p:nvSpPr>
            <p:cNvPr id="942" name="Google Shape;94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5"/>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5"/>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5"/>
          <p:cNvGrpSpPr/>
          <p:nvPr/>
        </p:nvGrpSpPr>
        <p:grpSpPr>
          <a:xfrm>
            <a:off x="467219" y="2091912"/>
            <a:ext cx="433430" cy="316319"/>
            <a:chOff x="463425" y="1453125"/>
            <a:chExt cx="735125" cy="513838"/>
          </a:xfrm>
        </p:grpSpPr>
        <p:sp>
          <p:nvSpPr>
            <p:cNvPr id="947" name="Google Shape;94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5"/>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5"/>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55"/>
          <p:cNvGrpSpPr/>
          <p:nvPr/>
        </p:nvGrpSpPr>
        <p:grpSpPr>
          <a:xfrm>
            <a:off x="467219" y="1619912"/>
            <a:ext cx="433430" cy="316319"/>
            <a:chOff x="463425" y="1453125"/>
            <a:chExt cx="735125" cy="513838"/>
          </a:xfrm>
        </p:grpSpPr>
        <p:sp>
          <p:nvSpPr>
            <p:cNvPr id="952" name="Google Shape;95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3" name="Google Shape;95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4" name="Google Shape;954;p55"/>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5"/>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55"/>
          <p:cNvGrpSpPr/>
          <p:nvPr/>
        </p:nvGrpSpPr>
        <p:grpSpPr>
          <a:xfrm>
            <a:off x="467219" y="1147912"/>
            <a:ext cx="433430" cy="316319"/>
            <a:chOff x="463425" y="1453125"/>
            <a:chExt cx="735125" cy="513838"/>
          </a:xfrm>
        </p:grpSpPr>
        <p:sp>
          <p:nvSpPr>
            <p:cNvPr id="957" name="Google Shape;95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8" name="Google Shape;95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9" name="Google Shape;959;p55"/>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55"/>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55"/>
          <p:cNvGrpSpPr/>
          <p:nvPr/>
        </p:nvGrpSpPr>
        <p:grpSpPr>
          <a:xfrm>
            <a:off x="467219" y="4459810"/>
            <a:ext cx="433430" cy="316319"/>
            <a:chOff x="463425" y="1453125"/>
            <a:chExt cx="735125" cy="513838"/>
          </a:xfrm>
        </p:grpSpPr>
        <p:sp>
          <p:nvSpPr>
            <p:cNvPr id="962" name="Google Shape;96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3" name="Google Shape;96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4" name="Google Shape;964;p55"/>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66" name="Shape 966"/>
        <p:cNvGrpSpPr/>
        <p:nvPr/>
      </p:nvGrpSpPr>
      <p:grpSpPr>
        <a:xfrm>
          <a:off x="0" y="0"/>
          <a:ext cx="0" cy="0"/>
          <a:chOff x="0" y="0"/>
          <a:chExt cx="0" cy="0"/>
        </a:xfrm>
      </p:grpSpPr>
      <p:cxnSp>
        <p:nvCxnSpPr>
          <p:cNvPr id="967" name="Google Shape;967;p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68" name="Google Shape;96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69" name="Google Shape;969;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0" name="Google Shape;970;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71" name="Google Shape;971;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72" name="Google Shape;972;p56"/>
          <p:cNvGrpSpPr/>
          <p:nvPr/>
        </p:nvGrpSpPr>
        <p:grpSpPr>
          <a:xfrm>
            <a:off x="290151" y="835207"/>
            <a:ext cx="402187" cy="293504"/>
            <a:chOff x="463425" y="1453125"/>
            <a:chExt cx="735125" cy="513838"/>
          </a:xfrm>
        </p:grpSpPr>
        <p:sp>
          <p:nvSpPr>
            <p:cNvPr id="973" name="Google Shape;973;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5" name="Google Shape;975;p56"/>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56"/>
          <p:cNvGrpSpPr/>
          <p:nvPr/>
        </p:nvGrpSpPr>
        <p:grpSpPr>
          <a:xfrm>
            <a:off x="290151" y="1276878"/>
            <a:ext cx="402187" cy="293504"/>
            <a:chOff x="463425" y="1453125"/>
            <a:chExt cx="735125" cy="513838"/>
          </a:xfrm>
        </p:grpSpPr>
        <p:sp>
          <p:nvSpPr>
            <p:cNvPr id="985" name="Google Shape;985;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6"/>
          <p:cNvGrpSpPr/>
          <p:nvPr/>
        </p:nvGrpSpPr>
        <p:grpSpPr>
          <a:xfrm>
            <a:off x="290151" y="1718548"/>
            <a:ext cx="402187" cy="293504"/>
            <a:chOff x="463425" y="1453125"/>
            <a:chExt cx="735125" cy="513838"/>
          </a:xfrm>
        </p:grpSpPr>
        <p:sp>
          <p:nvSpPr>
            <p:cNvPr id="988" name="Google Shape;988;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6"/>
          <p:cNvGrpSpPr/>
          <p:nvPr/>
        </p:nvGrpSpPr>
        <p:grpSpPr>
          <a:xfrm>
            <a:off x="290151" y="2160219"/>
            <a:ext cx="402187" cy="293504"/>
            <a:chOff x="463425" y="1453125"/>
            <a:chExt cx="735125" cy="513838"/>
          </a:xfrm>
        </p:grpSpPr>
        <p:sp>
          <p:nvSpPr>
            <p:cNvPr id="991" name="Google Shape;991;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3" name="Google Shape;993;p56"/>
          <p:cNvGrpSpPr/>
          <p:nvPr/>
        </p:nvGrpSpPr>
        <p:grpSpPr>
          <a:xfrm>
            <a:off x="290151" y="2601890"/>
            <a:ext cx="402187" cy="293504"/>
            <a:chOff x="463425" y="1453125"/>
            <a:chExt cx="735125" cy="513838"/>
          </a:xfrm>
        </p:grpSpPr>
        <p:sp>
          <p:nvSpPr>
            <p:cNvPr id="994" name="Google Shape;99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5" name="Google Shape;99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6" name="Google Shape;996;p56"/>
          <p:cNvGrpSpPr/>
          <p:nvPr/>
        </p:nvGrpSpPr>
        <p:grpSpPr>
          <a:xfrm>
            <a:off x="290151" y="3043561"/>
            <a:ext cx="402187" cy="293504"/>
            <a:chOff x="463425" y="1453125"/>
            <a:chExt cx="735125" cy="513838"/>
          </a:xfrm>
        </p:grpSpPr>
        <p:sp>
          <p:nvSpPr>
            <p:cNvPr id="997" name="Google Shape;997;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8" name="Google Shape;998;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9" name="Google Shape;999;p56"/>
          <p:cNvGrpSpPr/>
          <p:nvPr/>
        </p:nvGrpSpPr>
        <p:grpSpPr>
          <a:xfrm>
            <a:off x="290151" y="3485231"/>
            <a:ext cx="402187" cy="293504"/>
            <a:chOff x="463425" y="1453125"/>
            <a:chExt cx="735125" cy="513838"/>
          </a:xfrm>
        </p:grpSpPr>
        <p:sp>
          <p:nvSpPr>
            <p:cNvPr id="1000" name="Google Shape;1000;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1" name="Google Shape;1001;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2" name="Google Shape;1002;p56"/>
          <p:cNvGrpSpPr/>
          <p:nvPr/>
        </p:nvGrpSpPr>
        <p:grpSpPr>
          <a:xfrm>
            <a:off x="290151" y="3926902"/>
            <a:ext cx="402187" cy="293504"/>
            <a:chOff x="463425" y="1453125"/>
            <a:chExt cx="735125" cy="513838"/>
          </a:xfrm>
        </p:grpSpPr>
        <p:sp>
          <p:nvSpPr>
            <p:cNvPr id="1003" name="Google Shape;1003;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4" name="Google Shape;1004;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5" name="Google Shape;1005;p56"/>
          <p:cNvGrpSpPr/>
          <p:nvPr/>
        </p:nvGrpSpPr>
        <p:grpSpPr>
          <a:xfrm>
            <a:off x="290151" y="4368573"/>
            <a:ext cx="402187" cy="293504"/>
            <a:chOff x="463425" y="1453125"/>
            <a:chExt cx="735125" cy="513838"/>
          </a:xfrm>
        </p:grpSpPr>
        <p:sp>
          <p:nvSpPr>
            <p:cNvPr id="1006" name="Google Shape;100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7" name="Google Shape;100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08" name="Google Shape;1008;p56"/>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9" name="Google Shape;1009;p56"/>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6"/>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56"/>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56"/>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6"/>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6"/>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6"/>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56"/>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18" name="Shape 1018"/>
        <p:cNvGrpSpPr/>
        <p:nvPr/>
      </p:nvGrpSpPr>
      <p:grpSpPr>
        <a:xfrm>
          <a:off x="0" y="0"/>
          <a:ext cx="0" cy="0"/>
          <a:chOff x="0" y="0"/>
          <a:chExt cx="0" cy="0"/>
        </a:xfrm>
      </p:grpSpPr>
      <p:pic>
        <p:nvPicPr>
          <p:cNvPr id="1019" name="Google Shape;1019;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23" name="Google Shape;1023;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24" name="Google Shape;1024;p5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25" name="Google Shape;102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26" name="Shape 1026"/>
        <p:cNvGrpSpPr/>
        <p:nvPr/>
      </p:nvGrpSpPr>
      <p:grpSpPr>
        <a:xfrm>
          <a:off x="0" y="0"/>
          <a:ext cx="0" cy="0"/>
          <a:chOff x="0" y="0"/>
          <a:chExt cx="0" cy="0"/>
        </a:xfrm>
      </p:grpSpPr>
      <p:pic>
        <p:nvPicPr>
          <p:cNvPr id="1027" name="Google Shape;1027;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8" name="Google Shape;1028;p5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0" name="Google Shape;1030;p5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31" name="Google Shape;1031;p5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32" name="Google Shape;1032;p5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33" name="Google Shape;1033;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34" name="Shape 1034"/>
        <p:cNvGrpSpPr/>
        <p:nvPr/>
      </p:nvGrpSpPr>
      <p:grpSpPr>
        <a:xfrm>
          <a:off x="0" y="0"/>
          <a:ext cx="0" cy="0"/>
          <a:chOff x="0" y="0"/>
          <a:chExt cx="0" cy="0"/>
        </a:xfrm>
      </p:grpSpPr>
      <p:pic>
        <p:nvPicPr>
          <p:cNvPr id="1035" name="Google Shape;1035;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6" name="Google Shape;1036;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38" name="Google Shape;1038;p5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39" name="Google Shape;1039;p5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5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41" name="Shape 1041"/>
        <p:cNvGrpSpPr/>
        <p:nvPr/>
      </p:nvGrpSpPr>
      <p:grpSpPr>
        <a:xfrm>
          <a:off x="0" y="0"/>
          <a:ext cx="0" cy="0"/>
          <a:chOff x="0" y="0"/>
          <a:chExt cx="0" cy="0"/>
        </a:xfrm>
      </p:grpSpPr>
      <p:pic>
        <p:nvPicPr>
          <p:cNvPr id="1042" name="Google Shape;1042;p6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43" name="Google Shape;104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44" name="Shape 1044"/>
        <p:cNvGrpSpPr/>
        <p:nvPr/>
      </p:nvGrpSpPr>
      <p:grpSpPr>
        <a:xfrm>
          <a:off x="0" y="0"/>
          <a:ext cx="0" cy="0"/>
          <a:chOff x="0" y="0"/>
          <a:chExt cx="0" cy="0"/>
        </a:xfrm>
      </p:grpSpPr>
      <p:pic>
        <p:nvPicPr>
          <p:cNvPr id="1045" name="Google Shape;1045;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6" name="Google Shape;104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7" name="Google Shape;1047;p6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48" name="Google Shape;1048;p6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49" name="Google Shape;1049;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50" name="Shape 1050"/>
        <p:cNvGrpSpPr/>
        <p:nvPr/>
      </p:nvGrpSpPr>
      <p:grpSpPr>
        <a:xfrm>
          <a:off x="0" y="0"/>
          <a:ext cx="0" cy="0"/>
          <a:chOff x="0" y="0"/>
          <a:chExt cx="0" cy="0"/>
        </a:xfrm>
      </p:grpSpPr>
      <p:pic>
        <p:nvPicPr>
          <p:cNvPr id="1051" name="Google Shape;1051;p6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52" name="Google Shape;1052;p6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55" name="Google Shape;1055;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56" name="Shape 1056"/>
        <p:cNvGrpSpPr/>
        <p:nvPr/>
      </p:nvGrpSpPr>
      <p:grpSpPr>
        <a:xfrm>
          <a:off x="0" y="0"/>
          <a:ext cx="0" cy="0"/>
          <a:chOff x="0" y="0"/>
          <a:chExt cx="0" cy="0"/>
        </a:xfrm>
      </p:grpSpPr>
      <p:pic>
        <p:nvPicPr>
          <p:cNvPr id="1057" name="Google Shape;105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8" name="Google Shape;1058;p6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59" name="Google Shape;1059;p6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60" name="Google Shape;1060;p63"/>
          <p:cNvGrpSpPr/>
          <p:nvPr/>
        </p:nvGrpSpPr>
        <p:grpSpPr>
          <a:xfrm>
            <a:off x="3972318" y="1347350"/>
            <a:ext cx="1051285" cy="920372"/>
            <a:chOff x="587700" y="-13400"/>
            <a:chExt cx="5735325" cy="5021125"/>
          </a:xfrm>
        </p:grpSpPr>
        <p:sp>
          <p:nvSpPr>
            <p:cNvPr id="1061" name="Google Shape;1061;p6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6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67" name="Google Shape;1067;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68" name="Shape 1068"/>
        <p:cNvGrpSpPr/>
        <p:nvPr/>
      </p:nvGrpSpPr>
      <p:grpSpPr>
        <a:xfrm>
          <a:off x="0" y="0"/>
          <a:ext cx="0" cy="0"/>
          <a:chOff x="0" y="0"/>
          <a:chExt cx="0" cy="0"/>
        </a:xfrm>
      </p:grpSpPr>
      <p:pic>
        <p:nvPicPr>
          <p:cNvPr id="1069" name="Google Shape;1069;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0" name="Google Shape;1070;p6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74" name="Google Shape;1074;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75" name="Shape 1075"/>
        <p:cNvGrpSpPr/>
        <p:nvPr/>
      </p:nvGrpSpPr>
      <p:grpSpPr>
        <a:xfrm>
          <a:off x="0" y="0"/>
          <a:ext cx="0" cy="0"/>
          <a:chOff x="0" y="0"/>
          <a:chExt cx="0" cy="0"/>
        </a:xfrm>
      </p:grpSpPr>
      <p:pic>
        <p:nvPicPr>
          <p:cNvPr id="1076" name="Google Shape;1076;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7" name="Google Shape;1077;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81" name="Google Shape;1081;p6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82" name="Google Shape;1082;p6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83" name="Shape 1083"/>
        <p:cNvGrpSpPr/>
        <p:nvPr/>
      </p:nvGrpSpPr>
      <p:grpSpPr>
        <a:xfrm>
          <a:off x="0" y="0"/>
          <a:ext cx="0" cy="0"/>
          <a:chOff x="0" y="0"/>
          <a:chExt cx="0" cy="0"/>
        </a:xfrm>
      </p:grpSpPr>
      <p:pic>
        <p:nvPicPr>
          <p:cNvPr id="1084" name="Google Shape;1084;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85" name="Google Shape;1085;p6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86" name="Google Shape;1086;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7" name="Google Shape;1087;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8" name="Google Shape;1088;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89" name="Google Shape;1089;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90" name="Google Shape;1090;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91" name="Shape 1091"/>
        <p:cNvGrpSpPr/>
        <p:nvPr/>
      </p:nvGrpSpPr>
      <p:grpSpPr>
        <a:xfrm>
          <a:off x="0" y="0"/>
          <a:ext cx="0" cy="0"/>
          <a:chOff x="0" y="0"/>
          <a:chExt cx="0" cy="0"/>
        </a:xfrm>
      </p:grpSpPr>
      <p:pic>
        <p:nvPicPr>
          <p:cNvPr id="1092" name="Google Shape;1092;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4" name="Google Shape;109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95" name="Google Shape;1095;p6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96" name="Google Shape;1096;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97" name="Google Shape;1097;p6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98" name="Shape 1098"/>
        <p:cNvGrpSpPr/>
        <p:nvPr/>
      </p:nvGrpSpPr>
      <p:grpSpPr>
        <a:xfrm>
          <a:off x="0" y="0"/>
          <a:ext cx="0" cy="0"/>
          <a:chOff x="0" y="0"/>
          <a:chExt cx="0" cy="0"/>
        </a:xfrm>
      </p:grpSpPr>
      <p:pic>
        <p:nvPicPr>
          <p:cNvPr id="1099" name="Google Shape;1099;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00" name="Google Shape;110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102" name="Google Shape;1102;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03" name="Google Shape;1103;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06" name="Shape 1106"/>
        <p:cNvGrpSpPr/>
        <p:nvPr/>
      </p:nvGrpSpPr>
      <p:grpSpPr>
        <a:xfrm>
          <a:off x="0" y="0"/>
          <a:ext cx="0" cy="0"/>
          <a:chOff x="0" y="0"/>
          <a:chExt cx="0" cy="0"/>
        </a:xfrm>
      </p:grpSpPr>
      <p:pic>
        <p:nvPicPr>
          <p:cNvPr id="1107" name="Google Shape;1107;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8" name="Google Shape;1108;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09" name="Google Shape;1109;p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10" name="Google Shape;1110;p6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11" name="Google Shape;1111;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12" name="Google Shape;1112;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113" name="Shape 1113"/>
        <p:cNvGrpSpPr/>
        <p:nvPr/>
      </p:nvGrpSpPr>
      <p:grpSpPr>
        <a:xfrm>
          <a:off x="0" y="0"/>
          <a:ext cx="0" cy="0"/>
          <a:chOff x="0" y="0"/>
          <a:chExt cx="0" cy="0"/>
        </a:xfrm>
      </p:grpSpPr>
      <p:pic>
        <p:nvPicPr>
          <p:cNvPr id="1114" name="Google Shape;1114;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5" name="Google Shape;1115;p7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6" name="Google Shape;111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17" name="Google Shape;1117;p7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18" name="Google Shape;1118;p7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19" name="Google Shape;1119;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311674" y="3804375"/>
            <a:ext cx="42648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Technology </a:t>
            </a: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20" name="Shape 1120"/>
        <p:cNvGrpSpPr/>
        <p:nvPr/>
      </p:nvGrpSpPr>
      <p:grpSpPr>
        <a:xfrm>
          <a:off x="0" y="0"/>
          <a:ext cx="0" cy="0"/>
          <a:chOff x="0" y="0"/>
          <a:chExt cx="0" cy="0"/>
        </a:xfrm>
      </p:grpSpPr>
      <p:cxnSp>
        <p:nvCxnSpPr>
          <p:cNvPr id="1121" name="Google Shape;1121;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3" name="Google Shape;1123;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4" name="Google Shape;1124;p7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25" name="Google Shape;1125;p7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7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27" name="Google Shape;1127;p7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8" name="Google Shape;1128;p7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30" name="Google Shape;1130;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31" name="Shape 1131"/>
        <p:cNvGrpSpPr/>
        <p:nvPr/>
      </p:nvGrpSpPr>
      <p:grpSpPr>
        <a:xfrm>
          <a:off x="0" y="0"/>
          <a:ext cx="0" cy="0"/>
          <a:chOff x="0" y="0"/>
          <a:chExt cx="0" cy="0"/>
        </a:xfrm>
      </p:grpSpPr>
      <p:cxnSp>
        <p:nvCxnSpPr>
          <p:cNvPr id="1132" name="Google Shape;1132;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4" name="Google Shape;1134;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5" name="Google Shape;1135;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6" name="Google Shape;1136;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8" name="Google Shape;1138;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39" name="Google Shape;1139;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41" name="Google Shape;1141;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42" name="Shape 1142"/>
        <p:cNvGrpSpPr/>
        <p:nvPr/>
      </p:nvGrpSpPr>
      <p:grpSpPr>
        <a:xfrm>
          <a:off x="0" y="0"/>
          <a:ext cx="0" cy="0"/>
          <a:chOff x="0" y="0"/>
          <a:chExt cx="0" cy="0"/>
        </a:xfrm>
      </p:grpSpPr>
      <p:cxnSp>
        <p:nvCxnSpPr>
          <p:cNvPr id="1143" name="Google Shape;1143;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5" name="Google Shape;1145;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6" name="Google Shape;1146;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7" name="Google Shape;1147;p7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9" name="Google Shape;1149;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0" name="Google Shape;1150;p7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52" name="Google Shape;1152;p7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53" name="Google Shape;1153;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54" name="Shape 1154"/>
        <p:cNvGrpSpPr/>
        <p:nvPr/>
      </p:nvGrpSpPr>
      <p:grpSpPr>
        <a:xfrm>
          <a:off x="0" y="0"/>
          <a:ext cx="0" cy="0"/>
          <a:chOff x="0" y="0"/>
          <a:chExt cx="0" cy="0"/>
        </a:xfrm>
      </p:grpSpPr>
      <p:cxnSp>
        <p:nvCxnSpPr>
          <p:cNvPr id="1155" name="Google Shape;1155;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6" name="Google Shape;115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7" name="Google Shape;1157;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8" name="Google Shape;1158;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9" name="Google Shape;1159;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0" name="Google Shape;1160;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61" name="Google Shape;1161;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62" name="Google Shape;1162;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64" name="Google Shape;1164;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5" name="Google Shape;1165;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66" name="Shape 1166"/>
        <p:cNvGrpSpPr/>
        <p:nvPr/>
      </p:nvGrpSpPr>
      <p:grpSpPr>
        <a:xfrm>
          <a:off x="0" y="0"/>
          <a:ext cx="0" cy="0"/>
          <a:chOff x="0" y="0"/>
          <a:chExt cx="0" cy="0"/>
        </a:xfrm>
      </p:grpSpPr>
      <p:cxnSp>
        <p:nvCxnSpPr>
          <p:cNvPr id="1167" name="Google Shape;1167;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70" name="Google Shape;1170;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71" name="Google Shape;1171;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2" name="Google Shape;1172;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3" name="Google Shape;1173;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74" name="Google Shape;1174;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5" name="Google Shape;1175;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78" name="Shape 1178"/>
        <p:cNvGrpSpPr/>
        <p:nvPr/>
      </p:nvGrpSpPr>
      <p:grpSpPr>
        <a:xfrm>
          <a:off x="0" y="0"/>
          <a:ext cx="0" cy="0"/>
          <a:chOff x="0" y="0"/>
          <a:chExt cx="0" cy="0"/>
        </a:xfrm>
      </p:grpSpPr>
      <p:cxnSp>
        <p:nvCxnSpPr>
          <p:cNvPr id="1179" name="Google Shape;1179;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0" name="Google Shape;1180;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1" name="Google Shape;1181;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2" name="Google Shape;1182;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83" name="Google Shape;1183;p7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84" name="Google Shape;1184;p7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85" name="Google Shape;1185;p7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86" name="Google Shape;1186;p7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87" name="Google Shape;1187;p7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88" name="Google Shape;1188;p7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90" name="Shape 1190"/>
        <p:cNvGrpSpPr/>
        <p:nvPr/>
      </p:nvGrpSpPr>
      <p:grpSpPr>
        <a:xfrm>
          <a:off x="0" y="0"/>
          <a:ext cx="0" cy="0"/>
          <a:chOff x="0" y="0"/>
          <a:chExt cx="0" cy="0"/>
        </a:xfrm>
      </p:grpSpPr>
      <p:cxnSp>
        <p:nvCxnSpPr>
          <p:cNvPr id="1191" name="Google Shape;1191;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2" name="Google Shape;1192;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3" name="Google Shape;1193;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4" name="Google Shape;1194;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95" name="Google Shape;1195;p7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96" name="Google Shape;1196;p7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7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98" name="Google Shape;1198;p7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99" name="Google Shape;1199;p7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200" name="Google Shape;1200;p7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201" name="Google Shape;1201;p7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02" name="Google Shape;1202;p7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204" name="Google Shape;1204;p7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05" name="Google Shape;1205;p7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07" name="Google Shape;1207;p7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209" name="Google Shape;1209;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210" name="Shape 1210"/>
        <p:cNvGrpSpPr/>
        <p:nvPr/>
      </p:nvGrpSpPr>
      <p:grpSpPr>
        <a:xfrm>
          <a:off x="0" y="0"/>
          <a:ext cx="0" cy="0"/>
          <a:chOff x="0" y="0"/>
          <a:chExt cx="0" cy="0"/>
        </a:xfrm>
      </p:grpSpPr>
      <p:cxnSp>
        <p:nvCxnSpPr>
          <p:cNvPr id="1211" name="Google Shape;1211;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2" name="Google Shape;121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3" name="Google Shape;1213;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4" name="Google Shape;1214;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15" name="Google Shape;1215;p7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16" name="Google Shape;1216;p7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17" name="Google Shape;121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18" name="Shape 1218"/>
        <p:cNvGrpSpPr/>
        <p:nvPr/>
      </p:nvGrpSpPr>
      <p:grpSpPr>
        <a:xfrm>
          <a:off x="0" y="0"/>
          <a:ext cx="0" cy="0"/>
          <a:chOff x="0" y="0"/>
          <a:chExt cx="0" cy="0"/>
        </a:xfrm>
      </p:grpSpPr>
      <p:cxnSp>
        <p:nvCxnSpPr>
          <p:cNvPr id="1219" name="Google Shape;1219;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0" name="Google Shape;122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1" name="Google Shape;1221;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2" name="Google Shape;1222;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3" name="Google Shape;1223;p7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24" name="Google Shape;1224;p7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25" name="Google Shape;1225;p7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26" name="Google Shape;1226;p7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27" name="Google Shape;1227;p7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28" name="Google Shape;1228;p7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29" name="Shape 1229"/>
        <p:cNvGrpSpPr/>
        <p:nvPr/>
      </p:nvGrpSpPr>
      <p:grpSpPr>
        <a:xfrm>
          <a:off x="0" y="0"/>
          <a:ext cx="0" cy="0"/>
          <a:chOff x="0" y="0"/>
          <a:chExt cx="0" cy="0"/>
        </a:xfrm>
      </p:grpSpPr>
      <p:pic>
        <p:nvPicPr>
          <p:cNvPr id="1230" name="Google Shape;1230;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1" name="Google Shape;1231;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3" name="Google Shape;1233;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6" name="Google Shape;1236;p8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7" name="Google Shape;1237;p8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38" name="Google Shape;1238;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39" name="Shape 1239"/>
        <p:cNvGrpSpPr/>
        <p:nvPr/>
      </p:nvGrpSpPr>
      <p:grpSpPr>
        <a:xfrm>
          <a:off x="0" y="0"/>
          <a:ext cx="0" cy="0"/>
          <a:chOff x="0" y="0"/>
          <a:chExt cx="0" cy="0"/>
        </a:xfrm>
      </p:grpSpPr>
      <p:pic>
        <p:nvPicPr>
          <p:cNvPr id="1240" name="Google Shape;1240;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1" name="Google Shape;1241;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4" name="Google Shape;1244;p8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45" name="Google Shape;1245;p8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46" name="Google Shape;1246;p8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7" name="Google Shape;1247;p8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48" name="Google Shape;1248;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49" name="Shape 1249"/>
        <p:cNvGrpSpPr/>
        <p:nvPr/>
      </p:nvGrpSpPr>
      <p:grpSpPr>
        <a:xfrm>
          <a:off x="0" y="0"/>
          <a:ext cx="0" cy="0"/>
          <a:chOff x="0" y="0"/>
          <a:chExt cx="0" cy="0"/>
        </a:xfrm>
      </p:grpSpPr>
      <p:pic>
        <p:nvPicPr>
          <p:cNvPr id="1250" name="Google Shape;1250;p8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51" name="Google Shape;1251;p8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52" name="Google Shape;1252;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3" name="Google Shape;1253;p8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4" name="Google Shape;1254;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55" name="Shape 1255"/>
        <p:cNvGrpSpPr/>
        <p:nvPr/>
      </p:nvGrpSpPr>
      <p:grpSpPr>
        <a:xfrm>
          <a:off x="0" y="0"/>
          <a:ext cx="0" cy="0"/>
          <a:chOff x="0" y="0"/>
          <a:chExt cx="0" cy="0"/>
        </a:xfrm>
      </p:grpSpPr>
      <p:sp>
        <p:nvSpPr>
          <p:cNvPr id="1256" name="Google Shape;1256;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7" name="Google Shape;1257;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8" name="Google Shape;1258;p8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59" name="Google Shape;1259;p8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60" name="Google Shape;1260;p8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62" name="Google Shape;1262;p8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83"/>
          <p:cNvGrpSpPr/>
          <p:nvPr/>
        </p:nvGrpSpPr>
        <p:grpSpPr>
          <a:xfrm>
            <a:off x="3228956" y="1345103"/>
            <a:ext cx="533372" cy="533480"/>
            <a:chOff x="457200" y="1378813"/>
            <a:chExt cx="695400" cy="695450"/>
          </a:xfrm>
        </p:grpSpPr>
        <p:sp>
          <p:nvSpPr>
            <p:cNvPr id="1264" name="Google Shape;1264;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65" name="Google Shape;1265;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8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83"/>
          <p:cNvGrpSpPr/>
          <p:nvPr/>
        </p:nvGrpSpPr>
        <p:grpSpPr>
          <a:xfrm>
            <a:off x="6134081" y="1345853"/>
            <a:ext cx="533372" cy="533480"/>
            <a:chOff x="457200" y="1378813"/>
            <a:chExt cx="695400" cy="695450"/>
          </a:xfrm>
        </p:grpSpPr>
        <p:sp>
          <p:nvSpPr>
            <p:cNvPr id="1268" name="Google Shape;1268;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69" name="Google Shape;1269;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8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2" name="Google Shape;1272;p8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3" name="Google Shape;1273;p8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8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5" name="Google Shape;1275;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76" name="Google Shape;1276;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77" name="Google Shape;1277;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78" name="Shape 1278"/>
        <p:cNvGrpSpPr/>
        <p:nvPr/>
      </p:nvGrpSpPr>
      <p:grpSpPr>
        <a:xfrm>
          <a:off x="0" y="0"/>
          <a:ext cx="0" cy="0"/>
          <a:chOff x="0" y="0"/>
          <a:chExt cx="0" cy="0"/>
        </a:xfrm>
      </p:grpSpPr>
      <p:sp>
        <p:nvSpPr>
          <p:cNvPr id="1279" name="Google Shape;1279;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1" name="Google Shape;1281;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83" name="Google Shape;1283;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4" name="Google Shape;1284;p8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85" name="Google Shape;1285;p8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86" name="Google Shape;1286;p8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87" name="Google Shape;1287;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89" name="Shape 1289"/>
        <p:cNvGrpSpPr/>
        <p:nvPr/>
      </p:nvGrpSpPr>
      <p:grpSpPr>
        <a:xfrm>
          <a:off x="0" y="0"/>
          <a:ext cx="0" cy="0"/>
          <a:chOff x="0" y="0"/>
          <a:chExt cx="0" cy="0"/>
        </a:xfrm>
      </p:grpSpPr>
      <p:sp>
        <p:nvSpPr>
          <p:cNvPr id="1290" name="Google Shape;1290;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94" name="Google Shape;1294;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5" name="Google Shape;1295;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6" name="Google Shape;1296;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97" name="Google Shape;1297;p8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98" name="Google Shape;1298;p8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99" name="Google Shape;129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300" name="Shape 1300"/>
        <p:cNvGrpSpPr/>
        <p:nvPr/>
      </p:nvGrpSpPr>
      <p:grpSpPr>
        <a:xfrm>
          <a:off x="0" y="0"/>
          <a:ext cx="0" cy="0"/>
          <a:chOff x="0" y="0"/>
          <a:chExt cx="0" cy="0"/>
        </a:xfrm>
      </p:grpSpPr>
      <p:sp>
        <p:nvSpPr>
          <p:cNvPr id="1301" name="Google Shape;1301;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5" name="Google Shape;1305;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6" name="Google Shape;1306;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7" name="Google Shape;130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9" name="Google Shape;1309;p8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310" name="Google Shape;1310;p8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311" name="Shape 1311"/>
        <p:cNvGrpSpPr/>
        <p:nvPr/>
      </p:nvGrpSpPr>
      <p:grpSpPr>
        <a:xfrm>
          <a:off x="0" y="0"/>
          <a:ext cx="0" cy="0"/>
          <a:chOff x="0" y="0"/>
          <a:chExt cx="0" cy="0"/>
        </a:xfrm>
      </p:grpSpPr>
      <p:sp>
        <p:nvSpPr>
          <p:cNvPr id="1312" name="Google Shape;1312;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8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16" name="Google Shape;1316;p8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17" name="Google Shape;1317;p8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18" name="Google Shape;131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0" name="Google Shape;1320;p8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21" name="Google Shape;1321;p8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22" name="Shape 1322"/>
        <p:cNvGrpSpPr/>
        <p:nvPr/>
      </p:nvGrpSpPr>
      <p:grpSpPr>
        <a:xfrm>
          <a:off x="0" y="0"/>
          <a:ext cx="0" cy="0"/>
          <a:chOff x="0" y="0"/>
          <a:chExt cx="0" cy="0"/>
        </a:xfrm>
      </p:grpSpPr>
      <p:pic>
        <p:nvPicPr>
          <p:cNvPr id="1323" name="Google Shape;1323;p8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24" name="Google Shape;1324;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6" name="Google Shape;1326;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7" name="Google Shape;1327;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8" name="Google Shape;1328;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29" name="Google Shape;1329;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30" name="Shape 1330"/>
        <p:cNvGrpSpPr/>
        <p:nvPr/>
      </p:nvGrpSpPr>
      <p:grpSpPr>
        <a:xfrm>
          <a:off x="0" y="0"/>
          <a:ext cx="0" cy="0"/>
          <a:chOff x="0" y="0"/>
          <a:chExt cx="0" cy="0"/>
        </a:xfrm>
      </p:grpSpPr>
      <p:pic>
        <p:nvPicPr>
          <p:cNvPr id="1331" name="Google Shape;1331;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2" name="Google Shape;1332;p8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4" name="Google Shape;1334;p8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35" name="Google Shape;1335;p8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36" name="Google Shape;1336;p8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8" name="Google Shape;1338;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9" name="Google Shape;1339;p8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40" name="Google Shape;1340;p8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41" name="Google Shape;1341;p8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42" name="Shape 1342"/>
        <p:cNvGrpSpPr/>
        <p:nvPr/>
      </p:nvGrpSpPr>
      <p:grpSpPr>
        <a:xfrm>
          <a:off x="0" y="0"/>
          <a:ext cx="0" cy="0"/>
          <a:chOff x="0" y="0"/>
          <a:chExt cx="0" cy="0"/>
        </a:xfrm>
      </p:grpSpPr>
      <p:sp>
        <p:nvSpPr>
          <p:cNvPr id="1343" name="Google Shape;134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4" name="Google Shape;1344;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45" name="Google Shape;1345;p9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46" name="Google Shape;13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47" name="Shape 1347"/>
        <p:cNvGrpSpPr/>
        <p:nvPr/>
      </p:nvGrpSpPr>
      <p:grpSpPr>
        <a:xfrm>
          <a:off x="0" y="0"/>
          <a:ext cx="0" cy="0"/>
          <a:chOff x="0" y="0"/>
          <a:chExt cx="0" cy="0"/>
        </a:xfrm>
      </p:grpSpPr>
      <p:pic>
        <p:nvPicPr>
          <p:cNvPr id="1348" name="Google Shape;1348;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9" name="Google Shape;13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0" name="Google Shape;1350;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1" name="Google Shape;135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52" name="Google Shape;1352;p91"/>
          <p:cNvGrpSpPr/>
          <p:nvPr/>
        </p:nvGrpSpPr>
        <p:grpSpPr>
          <a:xfrm>
            <a:off x="4167150" y="1202575"/>
            <a:ext cx="809700" cy="809700"/>
            <a:chOff x="1457325" y="1219200"/>
            <a:chExt cx="809700" cy="809700"/>
          </a:xfrm>
        </p:grpSpPr>
        <p:sp>
          <p:nvSpPr>
            <p:cNvPr id="1353" name="Google Shape;1353;p9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9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6" name="Google Shape;1356;p9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57" name="Shape 1357"/>
        <p:cNvGrpSpPr/>
        <p:nvPr/>
      </p:nvGrpSpPr>
      <p:grpSpPr>
        <a:xfrm>
          <a:off x="0" y="0"/>
          <a:ext cx="0" cy="0"/>
          <a:chOff x="0" y="0"/>
          <a:chExt cx="0" cy="0"/>
        </a:xfrm>
      </p:grpSpPr>
      <p:pic>
        <p:nvPicPr>
          <p:cNvPr id="1358" name="Google Shape;1358;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9" name="Google Shape;1359;p9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9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61" name="Google Shape;1361;p9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62" name="Google Shape;1362;p9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63" name="Google Shape;1363;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64" name="Google Shape;1364;p92"/>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65" name="Google Shape;1365;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66" name="Shape 1366"/>
        <p:cNvGrpSpPr/>
        <p:nvPr/>
      </p:nvGrpSpPr>
      <p:grpSpPr>
        <a:xfrm>
          <a:off x="0" y="0"/>
          <a:ext cx="0" cy="0"/>
          <a:chOff x="0" y="0"/>
          <a:chExt cx="0" cy="0"/>
        </a:xfrm>
      </p:grpSpPr>
      <p:pic>
        <p:nvPicPr>
          <p:cNvPr id="1367" name="Google Shape;1367;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68" name="Google Shape;1368;p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9" name="Google Shape;1369;p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70" name="Google Shape;1370;p9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71" name="Google Shape;1371;p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72" name="Google Shape;1372;p9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9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75" name="Google Shape;1375;p9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2022 Trilogy Education Services, a 2U, Inc. brand. All Rights Reserved.</a:t>
            </a:r>
            <a:endParaRPr sz="600">
              <a:solidFill>
                <a:schemeClr val="dk1"/>
              </a:solidFill>
            </a:endParaRPr>
          </a:p>
        </p:txBody>
      </p:sp>
      <p:sp>
        <p:nvSpPr>
          <p:cNvPr id="1376" name="Google Shape;1376;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1377" name="Shape 1377"/>
        <p:cNvGrpSpPr/>
        <p:nvPr/>
      </p:nvGrpSpPr>
      <p:grpSpPr>
        <a:xfrm>
          <a:off x="0" y="0"/>
          <a:ext cx="0" cy="0"/>
          <a:chOff x="0" y="0"/>
          <a:chExt cx="0" cy="0"/>
        </a:xfrm>
      </p:grpSpPr>
      <p:sp>
        <p:nvSpPr>
          <p:cNvPr id="1378" name="Google Shape;1378;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1" name="Google Shape;1381;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3" name="Google Shape;1383;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4" name="Google Shape;1384;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9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9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2" name="Google Shape;1392;p9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393" name="Google Shape;1393;p94"/>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1394" name="Google Shape;1394;p94"/>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1395" name="Google Shape;1395;p94"/>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1396" name="Shape 1396"/>
        <p:cNvGrpSpPr/>
        <p:nvPr/>
      </p:nvGrpSpPr>
      <p:grpSpPr>
        <a:xfrm>
          <a:off x="0" y="0"/>
          <a:ext cx="0" cy="0"/>
          <a:chOff x="0" y="0"/>
          <a:chExt cx="0" cy="0"/>
        </a:xfrm>
      </p:grpSpPr>
      <p:pic>
        <p:nvPicPr>
          <p:cNvPr id="1397" name="Google Shape;1397;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8" name="Google Shape;1398;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1" name="Google Shape;1401;p9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402" name="Google Shape;1402;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3" name="Google Shape;1403;p9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404" name="Google Shape;1404;p9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405" name="Shape 1405"/>
        <p:cNvGrpSpPr/>
        <p:nvPr/>
      </p:nvGrpSpPr>
      <p:grpSpPr>
        <a:xfrm>
          <a:off x="0" y="0"/>
          <a:ext cx="0" cy="0"/>
          <a:chOff x="0" y="0"/>
          <a:chExt cx="0" cy="0"/>
        </a:xfrm>
      </p:grpSpPr>
      <p:sp>
        <p:nvSpPr>
          <p:cNvPr id="1406" name="Google Shape;1406;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8" name="Google Shape;1408;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09" name="Google Shape;1409;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0" name="Google Shape;1410;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1" name="Google Shape;1411;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_4">
    <p:spTree>
      <p:nvGrpSpPr>
        <p:cNvPr id="1413" name="Shape 1413"/>
        <p:cNvGrpSpPr/>
        <p:nvPr/>
      </p:nvGrpSpPr>
      <p:grpSpPr>
        <a:xfrm>
          <a:off x="0" y="0"/>
          <a:ext cx="0" cy="0"/>
          <a:chOff x="0" y="0"/>
          <a:chExt cx="0" cy="0"/>
        </a:xfrm>
      </p:grpSpPr>
      <p:pic>
        <p:nvPicPr>
          <p:cNvPr id="1414" name="Google Shape;1414;p9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5" name="Google Shape;1415;p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9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17" name="Google Shape;1417;p9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9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9" name="Google Shape;1419;p9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20" name="Google Shape;1420;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21" name="Google Shape;1421;p9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22" name="Google Shape;1422;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3" name="Google Shape;1423;p9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4">
    <p:spTree>
      <p:nvGrpSpPr>
        <p:cNvPr id="1424" name="Shape 1424"/>
        <p:cNvGrpSpPr/>
        <p:nvPr/>
      </p:nvGrpSpPr>
      <p:grpSpPr>
        <a:xfrm>
          <a:off x="0" y="0"/>
          <a:ext cx="0" cy="0"/>
          <a:chOff x="0" y="0"/>
          <a:chExt cx="0" cy="0"/>
        </a:xfrm>
      </p:grpSpPr>
      <p:sp>
        <p:nvSpPr>
          <p:cNvPr id="1425" name="Google Shape;1425;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7" name="Google Shape;1427;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9" name="Google Shape;1429;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0" name="Google Shape;1430;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5">
    <p:spTree>
      <p:nvGrpSpPr>
        <p:cNvPr id="1432" name="Shape 1432"/>
        <p:cNvGrpSpPr/>
        <p:nvPr/>
      </p:nvGrpSpPr>
      <p:grpSpPr>
        <a:xfrm>
          <a:off x="0" y="0"/>
          <a:ext cx="0" cy="0"/>
          <a:chOff x="0" y="0"/>
          <a:chExt cx="0" cy="0"/>
        </a:xfrm>
      </p:grpSpPr>
      <p:sp>
        <p:nvSpPr>
          <p:cNvPr id="1433" name="Google Shape;1433;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9" name="Google Shape;1439;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_3">
    <p:spTree>
      <p:nvGrpSpPr>
        <p:cNvPr id="1440" name="Shape 1440"/>
        <p:cNvGrpSpPr/>
        <p:nvPr/>
      </p:nvGrpSpPr>
      <p:grpSpPr>
        <a:xfrm>
          <a:off x="0" y="0"/>
          <a:ext cx="0" cy="0"/>
          <a:chOff x="0" y="0"/>
          <a:chExt cx="0" cy="0"/>
        </a:xfrm>
      </p:grpSpPr>
      <p:pic>
        <p:nvPicPr>
          <p:cNvPr id="1441" name="Google Shape;1441;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42" name="Google Shape;144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3" name="Google Shape;1443;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4" name="Google Shape;1444;p10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445" name="Google Shape;1445;p100"/>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10" Type="http://schemas.openxmlformats.org/officeDocument/2006/relationships/theme" Target="../theme/theme2.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25.png"/><Relationship Id="rId4" Type="http://schemas.openxmlformats.org/officeDocument/2006/relationships/hyperlink" Target="https://www.tensorflow.org/resources/models-dataset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playground.tensorflow.org/#activation=tanh&amp;batchSize=10&amp;dataset=spiral&amp;regDataset=reg-plane&amp;learningRate=0.03&amp;regularizationRate=0&amp;noise=0&amp;networkShape=6&amp;seed=0.1437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12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77.png"/><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77.png"/><Relationship Id="rId4" Type="http://schemas.openxmlformats.org/officeDocument/2006/relationships/image" Target="../media/image1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77.png"/><Relationship Id="rId4" Type="http://schemas.openxmlformats.org/officeDocument/2006/relationships/image" Target="../media/image1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12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4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playground.tensorflow.org/#activation=sigmoid&amp;batchSize=10&amp;dataset=gauss&amp;regDataset=reg-plane&amp;learningRate=0.03&amp;regularizationRate=0&amp;noise=0&amp;networkShape=6&amp;seed=0.16934&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4" Type="http://schemas.openxmlformats.org/officeDocument/2006/relationships/image" Target="../media/image1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67.png"/><Relationship Id="rId4" Type="http://schemas.openxmlformats.org/officeDocument/2006/relationships/image" Target="../media/image144.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44.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29.gif"/><Relationship Id="rId4" Type="http://schemas.openxmlformats.org/officeDocument/2006/relationships/image" Target="../media/image171.png"/><Relationship Id="rId5" Type="http://schemas.openxmlformats.org/officeDocument/2006/relationships/image" Target="../media/image1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6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63.jpg"/><Relationship Id="rId4" Type="http://schemas.openxmlformats.org/officeDocument/2006/relationships/image" Target="../media/image157.png"/><Relationship Id="rId5" Type="http://schemas.openxmlformats.org/officeDocument/2006/relationships/image" Target="../media/image1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7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hyperlink" Target="https://scikit-learn.org/stable/" TargetMode="External"/><Relationship Id="rId4" Type="http://schemas.openxmlformats.org/officeDocument/2006/relationships/image" Target="../media/image1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1.xml"/><Relationship Id="rId3" Type="http://schemas.openxmlformats.org/officeDocument/2006/relationships/image" Target="../media/image129.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hyperlink" Target="https://scikit-learn.org/stable/auto_examples/cluster/plot_linkage_comparison.html#sphx-glr-auto-examples-cluster-plot-linkage-comparison-py" TargetMode="External"/><Relationship Id="rId4" Type="http://schemas.openxmlformats.org/officeDocument/2006/relationships/image" Target="../media/image1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7.xml"/><Relationship Id="rId3" Type="http://schemas.openxmlformats.org/officeDocument/2006/relationships/hyperlink" Target="https://www.kaggle.com/datasets/pavansubhasht/ibm-hr-analytics-attrition-dataset"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61.png"/><Relationship Id="rId4" Type="http://schemas.openxmlformats.org/officeDocument/2006/relationships/image" Target="../media/image1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21.2</a:t>
            </a:r>
            <a:endParaRPr/>
          </a:p>
        </p:txBody>
      </p:sp>
      <p:sp>
        <p:nvSpPr>
          <p:cNvPr id="1525" name="Google Shape;1525;p111"/>
          <p:cNvSpPr/>
          <p:nvPr/>
        </p:nvSpPr>
        <p:spPr>
          <a:xfrm>
            <a:off x="5602950" y="3787600"/>
            <a:ext cx="605100" cy="2802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1"/>
          <p:cNvSpPr txBox="1"/>
          <p:nvPr>
            <p:ph type="title"/>
          </p:nvPr>
        </p:nvSpPr>
        <p:spPr>
          <a:xfrm>
            <a:off x="-4350" y="1213825"/>
            <a:ext cx="9144000" cy="1581900"/>
          </a:xfrm>
          <a:prstGeom prst="rect">
            <a:avLst/>
          </a:prstGeom>
        </p:spPr>
        <p:txBody>
          <a:bodyPr anchorCtr="0" anchor="ctr" bIns="91425" lIns="3291825" spcFirstLastPara="1" rIns="182875" wrap="square" tIns="91425">
            <a:noAutofit/>
          </a:bodyPr>
          <a:lstStyle/>
          <a:p>
            <a:pPr indent="0" lvl="0" marL="0" rtl="0" algn="l">
              <a:spcBef>
                <a:spcPts val="0"/>
              </a:spcBef>
              <a:spcAft>
                <a:spcPts val="0"/>
              </a:spcAft>
              <a:buClr>
                <a:schemeClr val="dk1"/>
              </a:buClr>
              <a:buSzPts val="990"/>
              <a:buFont typeface="Arial"/>
              <a:buNone/>
            </a:pPr>
            <a:r>
              <a:rPr lang="en"/>
              <a:t>Neural Network Models</a:t>
            </a:r>
            <a:br>
              <a:rPr lang="en"/>
            </a:br>
            <a:r>
              <a:rPr lang="en"/>
              <a:t>in the Real World</a:t>
            </a:r>
            <a:endParaRPr/>
          </a:p>
        </p:txBody>
      </p:sp>
      <p:sp>
        <p:nvSpPr>
          <p:cNvPr id="1527" name="Google Shape;1527;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9" name="Google Shape;1609;p12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Over the Moon on Basic Neural Networks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610" name="Google Shape;1610;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example, let’s say we were trying to build a neural network that can predict if students are left-handed or right-handed. A model that was able to make correct predictions 85% of the time would be pretty accurate!</a:t>
            </a:r>
            <a:endParaRPr/>
          </a:p>
        </p:txBody>
      </p:sp>
      <p:pic>
        <p:nvPicPr>
          <p:cNvPr id="1611" name="Google Shape;1611;p120"/>
          <p:cNvPicPr preferRelativeResize="0"/>
          <p:nvPr/>
        </p:nvPicPr>
        <p:blipFill>
          <a:blip r:embed="rId3">
            <a:alphaModFix/>
          </a:blip>
          <a:stretch>
            <a:fillRect/>
          </a:stretch>
        </p:blipFill>
        <p:spPr>
          <a:xfrm>
            <a:off x="447675" y="2045550"/>
            <a:ext cx="8248648" cy="22716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0" name="Shape 3260"/>
        <p:cNvGrpSpPr/>
        <p:nvPr/>
      </p:nvGrpSpPr>
      <p:grpSpPr>
        <a:xfrm>
          <a:off x="0" y="0"/>
          <a:ext cx="0" cy="0"/>
          <a:chOff x="0" y="0"/>
          <a:chExt cx="0" cy="0"/>
        </a:xfrm>
      </p:grpSpPr>
      <p:sp>
        <p:nvSpPr>
          <p:cNvPr id="3261" name="Google Shape;3261;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62" name="Google Shape;3262;p2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63" name="Google Shape;3263;p210"/>
          <p:cNvSpPr txBox="1"/>
          <p:nvPr>
            <p:ph type="title"/>
          </p:nvPr>
        </p:nvSpPr>
        <p:spPr>
          <a:xfrm>
            <a:off x="1400" y="274875"/>
            <a:ext cx="8772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2500">
                <a:solidFill>
                  <a:schemeClr val="dk1"/>
                </a:solidFill>
              </a:rPr>
              <a:t>Activity: </a:t>
            </a:r>
            <a:r>
              <a:rPr lang="en" sz="2500">
                <a:solidFill>
                  <a:schemeClr val="dk1"/>
                </a:solidFill>
              </a:rPr>
              <a:t>Detecting Myopia through Deep Learning</a:t>
            </a:r>
            <a:endParaRPr sz="25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preprocess a medical dataset and create a deep learning model that can predict whether a patient will be diagnosed with myopia.</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3264" name="Google Shape;3264;p21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sp>
        <p:nvSpPr>
          <p:cNvPr id="3269" name="Google Shape;3269;p21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t>Detecting Myopia through Deep Learning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70" name="Google Shape;3270;p2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3271" name="Google Shape;3271;p211"/>
          <p:cNvGraphicFramePr/>
          <p:nvPr/>
        </p:nvGraphicFramePr>
        <p:xfrm>
          <a:off x="403275" y="805475"/>
          <a:ext cx="3000000" cy="3000000"/>
        </p:xfrm>
        <a:graphic>
          <a:graphicData uri="http://schemas.openxmlformats.org/drawingml/2006/table">
            <a:tbl>
              <a:tblPr>
                <a:noFill/>
                <a:tableStyleId>{2367CBBA-920A-496F-A145-6B35BFC817A2}</a:tableStyleId>
              </a:tblPr>
              <a:tblGrid>
                <a:gridCol w="1231175"/>
                <a:gridCol w="7230575"/>
              </a:tblGrid>
              <a:tr h="612650">
                <a:tc rowSpan="7">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Upload the starter notebook to Google Colab, and then run the code to import the dependencies and load the diabetes dataset.</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402325">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Separate the myopia </a:t>
                      </a:r>
                      <a:r>
                        <a:rPr b="1" lang="en" sz="1100">
                          <a:solidFill>
                            <a:srgbClr val="043461"/>
                          </a:solidFill>
                          <a:latin typeface="Roboto"/>
                          <a:ea typeface="Roboto"/>
                          <a:cs typeface="Roboto"/>
                          <a:sym typeface="Roboto"/>
                        </a:rPr>
                        <a:t>MYOPIC</a:t>
                      </a:r>
                      <a:r>
                        <a:rPr lang="en" sz="1100">
                          <a:solidFill>
                            <a:srgbClr val="043461"/>
                          </a:solidFill>
                          <a:latin typeface="Roboto"/>
                          <a:ea typeface="Roboto"/>
                          <a:cs typeface="Roboto"/>
                          <a:sym typeface="Roboto"/>
                        </a:rPr>
                        <a:t> target from the other features in the dataset.</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402325">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Split the features and target into training and test datasets.</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6645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Preprocess the input data:</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If preprocessing categorical data, use scikit-learn’s OneHotEncoder module.</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If preprocessing numerical data, use scikit-learn’s StandardScaler module.</a:t>
                      </a:r>
                      <a:endParaRPr sz="1100">
                        <a:solidFill>
                          <a:srgbClr val="043461"/>
                        </a:solidFill>
                        <a:latin typeface="Roboto"/>
                        <a:ea typeface="Roboto"/>
                        <a:cs typeface="Roboto"/>
                        <a:sym typeface="Roboto"/>
                      </a:endParaRPr>
                    </a:p>
                  </a:txBody>
                  <a:tcPr marT="10057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952575">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Define a deep learning model with the following features:</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A first Dense layer with eight inputs and the ReLU activation function</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A second Dense layer with eight or more neurons and the ReLU activation function</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An output layer with one neuron and the sigmoid activation function</a:t>
                      </a:r>
                      <a:endParaRPr sz="1100">
                        <a:solidFill>
                          <a:srgbClr val="043461"/>
                        </a:solidFill>
                        <a:latin typeface="Roboto"/>
                        <a:ea typeface="Roboto"/>
                        <a:cs typeface="Roboto"/>
                        <a:sym typeface="Roboto"/>
                      </a:endParaRPr>
                    </a:p>
                  </a:txBody>
                  <a:tcPr marT="10057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402325">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Compile and train the model across no more than 100 epochs.</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7860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Evaluate the performance of the deep learning model by calculating the test loss and predictive accuracy.</a:t>
                      </a:r>
                      <a:endParaRPr sz="1100">
                        <a:solidFill>
                          <a:srgbClr val="043461"/>
                        </a:solidFill>
                        <a:latin typeface="Roboto"/>
                        <a:ea typeface="Roboto"/>
                        <a:cs typeface="Roboto"/>
                        <a:sym typeface="Roboto"/>
                      </a:endParaRPr>
                    </a:p>
                  </a:txBody>
                  <a:tcPr marT="100575" marB="1005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3272" name="Google Shape;3272;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78" name="Google Shape;3278;p2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84" name="Google Shape;3284;p2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2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pic>
        <p:nvPicPr>
          <p:cNvPr id="1616" name="Google Shape;1616;p121"/>
          <p:cNvPicPr preferRelativeResize="0"/>
          <p:nvPr/>
        </p:nvPicPr>
        <p:blipFill rotWithShape="1">
          <a:blip r:embed="rId3">
            <a:alphaModFix/>
          </a:blip>
          <a:srcRect b="0" l="0" r="0" t="0"/>
          <a:stretch/>
        </p:blipFill>
        <p:spPr>
          <a:xfrm>
            <a:off x="0" y="0"/>
            <a:ext cx="9144000" cy="5143508"/>
          </a:xfrm>
          <a:prstGeom prst="rect">
            <a:avLst/>
          </a:prstGeom>
          <a:noFill/>
          <a:ln>
            <a:noFill/>
          </a:ln>
        </p:spPr>
      </p:pic>
      <p:sp>
        <p:nvSpPr>
          <p:cNvPr id="1617" name="Google Shape;1617;p12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Over the Moon on Basic Neural Networks</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618" name="Google Shape;1618;p121"/>
          <p:cNvSpPr txBox="1"/>
          <p:nvPr>
            <p:ph idx="1" type="subTitle"/>
          </p:nvPr>
        </p:nvSpPr>
        <p:spPr>
          <a:xfrm>
            <a:off x="0" y="675975"/>
            <a:ext cx="9144000" cy="2396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Many industrial and medical use cases require a machine learning model to exceed 95% or even 99% classification accuracy.</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In these cases, w</a:t>
            </a:r>
            <a:r>
              <a:rPr lang="en">
                <a:solidFill>
                  <a:srgbClr val="FFFFFF"/>
                </a:solidFill>
              </a:rPr>
              <a:t>e could not use the </a:t>
            </a:r>
            <a:br>
              <a:rPr lang="en">
                <a:solidFill>
                  <a:srgbClr val="FFFFFF"/>
                </a:solidFill>
              </a:rPr>
            </a:br>
            <a:r>
              <a:rPr lang="en">
                <a:solidFill>
                  <a:srgbClr val="FFFFFF"/>
                </a:solidFill>
              </a:rPr>
              <a:t>basic single-neuron, single-layer model.</a:t>
            </a:r>
            <a:endParaRPr>
              <a:solidFill>
                <a:srgbClr val="FFFFFF"/>
              </a:solidFill>
            </a:endParaRPr>
          </a:p>
        </p:txBody>
      </p:sp>
      <p:sp>
        <p:nvSpPr>
          <p:cNvPr id="1619" name="Google Shape;1619;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620" name="Google Shape;1620;p121"/>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Over the Moon on Basic Neural Networks</a:t>
            </a:r>
            <a:endParaRPr/>
          </a:p>
        </p:txBody>
      </p:sp>
      <p:sp>
        <p:nvSpPr>
          <p:cNvPr id="1626" name="Google Shape;1626;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627" name="Google Shape;1627;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8" name="Google Shape;1628;p122"/>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9" name="Google Shape;1629;p122"/>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One possible solution to our performance problem is to add more neurons.</a:t>
            </a:r>
            <a:endParaRPr sz="1600">
              <a:solidFill>
                <a:srgbClr val="043461"/>
              </a:solidFill>
            </a:endParaRPr>
          </a:p>
        </p:txBody>
      </p:sp>
      <p:sp>
        <p:nvSpPr>
          <p:cNvPr id="1630" name="Google Shape;1630;p122"/>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This is the most straightforward solution, but it is not the most robust.</a:t>
            </a:r>
            <a:endParaRPr sz="1600">
              <a:solidFill>
                <a:srgbClr val="043461"/>
              </a:solidFill>
            </a:endParaRPr>
          </a:p>
        </p:txBody>
      </p:sp>
      <p:sp>
        <p:nvSpPr>
          <p:cNvPr id="1631" name="Google Shape;1631;p122"/>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rgbClr val="043461"/>
                </a:solidFill>
              </a:rPr>
              <a:t>Adding more neurons to a single hidden layer only boosts performance if there are subtle differences between values.</a:t>
            </a:r>
            <a:endParaRPr sz="1600">
              <a:solidFill>
                <a:srgbClr val="04346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2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Over the Moon on Basic Neural Networks</a:t>
            </a:r>
            <a:endParaRPr/>
          </a:p>
        </p:txBody>
      </p:sp>
      <p:sp>
        <p:nvSpPr>
          <p:cNvPr id="1637" name="Google Shape;1637;p123"/>
          <p:cNvSpPr txBox="1"/>
          <p:nvPr>
            <p:ph idx="1" type="subTitle"/>
          </p:nvPr>
        </p:nvSpPr>
        <p:spPr>
          <a:xfrm>
            <a:off x="0" y="675975"/>
            <a:ext cx="9144000" cy="805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our dataset, the only way to separate the two groups is with a complex polynomial line. A single-layer, multiple-neuron model would still struggle to adequately classify our two groups with only two inputs.</a:t>
            </a:r>
            <a:endParaRPr/>
          </a:p>
        </p:txBody>
      </p:sp>
      <p:sp>
        <p:nvSpPr>
          <p:cNvPr id="1638" name="Google Shape;1638;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39" name="Google Shape;1639;p123"/>
          <p:cNvPicPr preferRelativeResize="0"/>
          <p:nvPr/>
        </p:nvPicPr>
        <p:blipFill rotWithShape="1">
          <a:blip r:embed="rId3">
            <a:alphaModFix/>
          </a:blip>
          <a:srcRect b="3488" l="0" r="0" t="3497"/>
          <a:stretch/>
        </p:blipFill>
        <p:spPr>
          <a:xfrm>
            <a:off x="3187975" y="1824450"/>
            <a:ext cx="5292850" cy="2749200"/>
          </a:xfrm>
          <a:prstGeom prst="rect">
            <a:avLst/>
          </a:prstGeom>
          <a:noFill/>
          <a:ln>
            <a:noFill/>
          </a:ln>
        </p:spPr>
      </p:pic>
      <p:sp>
        <p:nvSpPr>
          <p:cNvPr id="1640" name="Google Shape;1640;p123"/>
          <p:cNvSpPr/>
          <p:nvPr/>
        </p:nvSpPr>
        <p:spPr>
          <a:xfrm>
            <a:off x="521175" y="1824462"/>
            <a:ext cx="2749200" cy="2749200"/>
          </a:xfrm>
          <a:prstGeom prst="ellipse">
            <a:avLst/>
          </a:prstGeom>
          <a:solidFill>
            <a:srgbClr val="00C8E9">
              <a:alpha val="620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24292E"/>
                </a:solidFill>
                <a:latin typeface="Roboto"/>
                <a:ea typeface="Roboto"/>
                <a:cs typeface="Roboto"/>
                <a:sym typeface="Roboto"/>
              </a:rPr>
              <a:t>In these cases,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we must create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a neural network model capable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of identifying complex nonlinear relationships.</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6" name="Google Shape;1646;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2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Getting Deep with Deep Learning Models</a:t>
            </a:r>
            <a:endParaRPr/>
          </a:p>
        </p:txBody>
      </p:sp>
      <p:sp>
        <p:nvSpPr>
          <p:cNvPr id="1652" name="Google Shape;1652;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53" name="Google Shape;165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26"/>
          <p:cNvSpPr/>
          <p:nvPr/>
        </p:nvSpPr>
        <p:spPr>
          <a:xfrm>
            <a:off x="3852725" y="262650"/>
            <a:ext cx="5090400" cy="43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0" name="Google Shape;1660;p12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Neural Network</a:t>
            </a:r>
            <a:endParaRPr/>
          </a:p>
        </p:txBody>
      </p:sp>
      <p:sp>
        <p:nvSpPr>
          <p:cNvPr id="1661" name="Google Shape;1661;p126"/>
          <p:cNvSpPr txBox="1"/>
          <p:nvPr>
            <p:ph idx="1" type="subTitle"/>
          </p:nvPr>
        </p:nvSpPr>
        <p:spPr>
          <a:xfrm>
            <a:off x="0" y="675975"/>
            <a:ext cx="4673700" cy="533700"/>
          </a:xfrm>
          <a:prstGeom prst="rect">
            <a:avLst/>
          </a:prstGeom>
        </p:spPr>
        <p:txBody>
          <a:bodyPr anchorCtr="0" anchor="t" bIns="0" lIns="457200" spcFirstLastPara="1" rIns="457200" wrap="square" tIns="91425">
            <a:noAutofit/>
          </a:bodyPr>
          <a:lstStyle/>
          <a:p>
            <a:pPr indent="0" lvl="0" marL="0" rtl="0" algn="l">
              <a:spcBef>
                <a:spcPts val="0"/>
              </a:spcBef>
              <a:spcAft>
                <a:spcPts val="1000"/>
              </a:spcAft>
              <a:buNone/>
            </a:pPr>
            <a:r>
              <a:rPr lang="en"/>
              <a:t>Basic neural network models are:</a:t>
            </a:r>
            <a:endParaRPr/>
          </a:p>
        </p:txBody>
      </p:sp>
      <p:cxnSp>
        <p:nvCxnSpPr>
          <p:cNvPr id="1662" name="Google Shape;1662;p126"/>
          <p:cNvCxnSpPr/>
          <p:nvPr/>
        </p:nvCxnSpPr>
        <p:spPr>
          <a:xfrm flipH="1">
            <a:off x="4981491" y="997925"/>
            <a:ext cx="3009600" cy="6000"/>
          </a:xfrm>
          <a:prstGeom prst="straightConnector1">
            <a:avLst/>
          </a:prstGeom>
          <a:noFill/>
          <a:ln cap="flat" cmpd="sng" w="19050">
            <a:solidFill>
              <a:schemeClr val="accent3"/>
            </a:solidFill>
            <a:prstDash val="solid"/>
            <a:round/>
            <a:headEnd len="med" w="med" type="none"/>
            <a:tailEnd len="med" w="med" type="none"/>
          </a:ln>
        </p:spPr>
      </p:cxnSp>
      <p:sp>
        <p:nvSpPr>
          <p:cNvPr id="1663" name="Google Shape;1663;p126"/>
          <p:cNvSpPr/>
          <p:nvPr/>
        </p:nvSpPr>
        <p:spPr>
          <a:xfrm>
            <a:off x="6190425" y="70512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6"/>
          <p:cNvSpPr txBox="1"/>
          <p:nvPr/>
        </p:nvSpPr>
        <p:spPr>
          <a:xfrm>
            <a:off x="4171150" y="270500"/>
            <a:ext cx="105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Input</a:t>
            </a:r>
            <a:endParaRPr/>
          </a:p>
        </p:txBody>
      </p:sp>
      <p:sp>
        <p:nvSpPr>
          <p:cNvPr id="1665" name="Google Shape;1665;p126"/>
          <p:cNvSpPr txBox="1"/>
          <p:nvPr/>
        </p:nvSpPr>
        <p:spPr>
          <a:xfrm>
            <a:off x="5808306" y="270500"/>
            <a:ext cx="135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Hidden layer</a:t>
            </a:r>
            <a:endParaRPr/>
          </a:p>
        </p:txBody>
      </p:sp>
      <p:sp>
        <p:nvSpPr>
          <p:cNvPr id="1666" name="Google Shape;1666;p126"/>
          <p:cNvSpPr txBox="1"/>
          <p:nvPr/>
        </p:nvSpPr>
        <p:spPr>
          <a:xfrm>
            <a:off x="7596673" y="270500"/>
            <a:ext cx="135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Output</a:t>
            </a:r>
            <a:endParaRPr/>
          </a:p>
        </p:txBody>
      </p:sp>
      <p:sp>
        <p:nvSpPr>
          <p:cNvPr id="1667" name="Google Shape;1667;p126"/>
          <p:cNvSpPr/>
          <p:nvPr/>
        </p:nvSpPr>
        <p:spPr>
          <a:xfrm>
            <a:off x="6190425" y="139481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26"/>
          <p:cNvSpPr/>
          <p:nvPr/>
        </p:nvSpPr>
        <p:spPr>
          <a:xfrm>
            <a:off x="6190425" y="208450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26"/>
          <p:cNvSpPr/>
          <p:nvPr/>
        </p:nvSpPr>
        <p:spPr>
          <a:xfrm>
            <a:off x="6190425" y="277419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6"/>
          <p:cNvSpPr/>
          <p:nvPr/>
        </p:nvSpPr>
        <p:spPr>
          <a:xfrm>
            <a:off x="6190425" y="346388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6"/>
          <p:cNvSpPr/>
          <p:nvPr/>
        </p:nvSpPr>
        <p:spPr>
          <a:xfrm>
            <a:off x="6190425" y="4153575"/>
            <a:ext cx="591600" cy="59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6"/>
          <p:cNvSpPr/>
          <p:nvPr/>
        </p:nvSpPr>
        <p:spPr>
          <a:xfrm>
            <a:off x="7978875" y="705125"/>
            <a:ext cx="591600" cy="591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6"/>
          <p:cNvSpPr/>
          <p:nvPr/>
        </p:nvSpPr>
        <p:spPr>
          <a:xfrm>
            <a:off x="4402150" y="705125"/>
            <a:ext cx="591600" cy="59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6"/>
          <p:cNvSpPr/>
          <p:nvPr/>
        </p:nvSpPr>
        <p:spPr>
          <a:xfrm>
            <a:off x="4402150" y="1394815"/>
            <a:ext cx="591600" cy="59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5" name="Google Shape;1675;p126"/>
          <p:cNvCxnSpPr>
            <a:stCxn id="1674" idx="6"/>
            <a:endCxn id="1663" idx="2"/>
          </p:cNvCxnSpPr>
          <p:nvPr/>
        </p:nvCxnSpPr>
        <p:spPr>
          <a:xfrm flipH="1" rot="10800000">
            <a:off x="4993750" y="1000915"/>
            <a:ext cx="1196700" cy="689700"/>
          </a:xfrm>
          <a:prstGeom prst="straightConnector1">
            <a:avLst/>
          </a:prstGeom>
          <a:noFill/>
          <a:ln cap="flat" cmpd="sng" w="19050">
            <a:solidFill>
              <a:schemeClr val="accent3"/>
            </a:solidFill>
            <a:prstDash val="solid"/>
            <a:round/>
            <a:headEnd len="med" w="med" type="none"/>
            <a:tailEnd len="med" w="med" type="none"/>
          </a:ln>
        </p:spPr>
      </p:cxnSp>
      <p:cxnSp>
        <p:nvCxnSpPr>
          <p:cNvPr id="1676" name="Google Shape;1676;p126"/>
          <p:cNvCxnSpPr>
            <a:stCxn id="1672" idx="2"/>
            <a:endCxn id="1667" idx="6"/>
          </p:cNvCxnSpPr>
          <p:nvPr/>
        </p:nvCxnSpPr>
        <p:spPr>
          <a:xfrm flipH="1">
            <a:off x="6781875" y="1000925"/>
            <a:ext cx="1197000" cy="689700"/>
          </a:xfrm>
          <a:prstGeom prst="straightConnector1">
            <a:avLst/>
          </a:prstGeom>
          <a:noFill/>
          <a:ln cap="flat" cmpd="sng" w="19050">
            <a:solidFill>
              <a:schemeClr val="accent3"/>
            </a:solidFill>
            <a:prstDash val="solid"/>
            <a:round/>
            <a:headEnd len="med" w="med" type="none"/>
            <a:tailEnd len="med" w="med" type="none"/>
          </a:ln>
        </p:spPr>
      </p:cxnSp>
      <p:cxnSp>
        <p:nvCxnSpPr>
          <p:cNvPr id="1677" name="Google Shape;1677;p126"/>
          <p:cNvCxnSpPr>
            <a:stCxn id="1673" idx="6"/>
            <a:endCxn id="1667" idx="2"/>
          </p:cNvCxnSpPr>
          <p:nvPr/>
        </p:nvCxnSpPr>
        <p:spPr>
          <a:xfrm>
            <a:off x="4993750" y="1000925"/>
            <a:ext cx="1196700" cy="689700"/>
          </a:xfrm>
          <a:prstGeom prst="straightConnector1">
            <a:avLst/>
          </a:prstGeom>
          <a:noFill/>
          <a:ln cap="flat" cmpd="sng" w="19050">
            <a:solidFill>
              <a:schemeClr val="accent3"/>
            </a:solidFill>
            <a:prstDash val="solid"/>
            <a:round/>
            <a:headEnd len="med" w="med" type="none"/>
            <a:tailEnd len="med" w="med" type="none"/>
          </a:ln>
        </p:spPr>
      </p:cxnSp>
      <p:cxnSp>
        <p:nvCxnSpPr>
          <p:cNvPr id="1678" name="Google Shape;1678;p126"/>
          <p:cNvCxnSpPr>
            <a:stCxn id="1674" idx="6"/>
            <a:endCxn id="1667" idx="2"/>
          </p:cNvCxnSpPr>
          <p:nvPr/>
        </p:nvCxnSpPr>
        <p:spPr>
          <a:xfrm>
            <a:off x="4993750" y="1690615"/>
            <a:ext cx="1196700" cy="0"/>
          </a:xfrm>
          <a:prstGeom prst="straightConnector1">
            <a:avLst/>
          </a:prstGeom>
          <a:noFill/>
          <a:ln cap="flat" cmpd="sng" w="19050">
            <a:solidFill>
              <a:schemeClr val="accent3"/>
            </a:solidFill>
            <a:prstDash val="solid"/>
            <a:round/>
            <a:headEnd len="med" w="med" type="none"/>
            <a:tailEnd len="med" w="med" type="none"/>
          </a:ln>
        </p:spPr>
      </p:cxnSp>
      <p:cxnSp>
        <p:nvCxnSpPr>
          <p:cNvPr id="1679" name="Google Shape;1679;p126"/>
          <p:cNvCxnSpPr>
            <a:stCxn id="1673" idx="6"/>
            <a:endCxn id="1668" idx="2"/>
          </p:cNvCxnSpPr>
          <p:nvPr/>
        </p:nvCxnSpPr>
        <p:spPr>
          <a:xfrm>
            <a:off x="4993750" y="1000925"/>
            <a:ext cx="1196700" cy="1379400"/>
          </a:xfrm>
          <a:prstGeom prst="straightConnector1">
            <a:avLst/>
          </a:prstGeom>
          <a:noFill/>
          <a:ln cap="flat" cmpd="sng" w="19050">
            <a:solidFill>
              <a:schemeClr val="accent3"/>
            </a:solidFill>
            <a:prstDash val="solid"/>
            <a:round/>
            <a:headEnd len="med" w="med" type="none"/>
            <a:tailEnd len="med" w="med" type="none"/>
          </a:ln>
        </p:spPr>
      </p:cxnSp>
      <p:cxnSp>
        <p:nvCxnSpPr>
          <p:cNvPr id="1680" name="Google Shape;1680;p126"/>
          <p:cNvCxnSpPr>
            <a:stCxn id="1673" idx="6"/>
            <a:endCxn id="1669" idx="2"/>
          </p:cNvCxnSpPr>
          <p:nvPr/>
        </p:nvCxnSpPr>
        <p:spPr>
          <a:xfrm>
            <a:off x="4993750" y="1000925"/>
            <a:ext cx="1196700" cy="2069100"/>
          </a:xfrm>
          <a:prstGeom prst="straightConnector1">
            <a:avLst/>
          </a:prstGeom>
          <a:noFill/>
          <a:ln cap="flat" cmpd="sng" w="19050">
            <a:solidFill>
              <a:schemeClr val="accent3"/>
            </a:solidFill>
            <a:prstDash val="solid"/>
            <a:round/>
            <a:headEnd len="med" w="med" type="none"/>
            <a:tailEnd len="med" w="med" type="none"/>
          </a:ln>
        </p:spPr>
      </p:cxnSp>
      <p:cxnSp>
        <p:nvCxnSpPr>
          <p:cNvPr id="1681" name="Google Shape;1681;p126"/>
          <p:cNvCxnSpPr>
            <a:stCxn id="1673" idx="6"/>
            <a:endCxn id="1670" idx="2"/>
          </p:cNvCxnSpPr>
          <p:nvPr/>
        </p:nvCxnSpPr>
        <p:spPr>
          <a:xfrm>
            <a:off x="4993750" y="1000925"/>
            <a:ext cx="1196700" cy="2758800"/>
          </a:xfrm>
          <a:prstGeom prst="straightConnector1">
            <a:avLst/>
          </a:prstGeom>
          <a:noFill/>
          <a:ln cap="flat" cmpd="sng" w="19050">
            <a:solidFill>
              <a:schemeClr val="accent3"/>
            </a:solidFill>
            <a:prstDash val="solid"/>
            <a:round/>
            <a:headEnd len="med" w="med" type="none"/>
            <a:tailEnd len="med" w="med" type="none"/>
          </a:ln>
        </p:spPr>
      </p:cxnSp>
      <p:cxnSp>
        <p:nvCxnSpPr>
          <p:cNvPr id="1682" name="Google Shape;1682;p126"/>
          <p:cNvCxnSpPr>
            <a:stCxn id="1673" idx="6"/>
            <a:endCxn id="1671" idx="2"/>
          </p:cNvCxnSpPr>
          <p:nvPr/>
        </p:nvCxnSpPr>
        <p:spPr>
          <a:xfrm>
            <a:off x="4993750" y="1000925"/>
            <a:ext cx="1196700" cy="3448500"/>
          </a:xfrm>
          <a:prstGeom prst="straightConnector1">
            <a:avLst/>
          </a:prstGeom>
          <a:noFill/>
          <a:ln cap="flat" cmpd="sng" w="19050">
            <a:solidFill>
              <a:schemeClr val="accent3"/>
            </a:solidFill>
            <a:prstDash val="solid"/>
            <a:round/>
            <a:headEnd len="med" w="med" type="none"/>
            <a:tailEnd len="med" w="med" type="none"/>
          </a:ln>
        </p:spPr>
      </p:cxnSp>
      <p:cxnSp>
        <p:nvCxnSpPr>
          <p:cNvPr id="1683" name="Google Shape;1683;p126"/>
          <p:cNvCxnSpPr>
            <a:stCxn id="1674" idx="6"/>
            <a:endCxn id="1668" idx="2"/>
          </p:cNvCxnSpPr>
          <p:nvPr/>
        </p:nvCxnSpPr>
        <p:spPr>
          <a:xfrm>
            <a:off x="4993750" y="1690615"/>
            <a:ext cx="1196700" cy="689700"/>
          </a:xfrm>
          <a:prstGeom prst="straightConnector1">
            <a:avLst/>
          </a:prstGeom>
          <a:noFill/>
          <a:ln cap="flat" cmpd="sng" w="9525">
            <a:solidFill>
              <a:schemeClr val="dk2"/>
            </a:solidFill>
            <a:prstDash val="solid"/>
            <a:round/>
            <a:headEnd len="med" w="med" type="none"/>
            <a:tailEnd len="med" w="med" type="none"/>
          </a:ln>
        </p:spPr>
      </p:cxnSp>
      <p:cxnSp>
        <p:nvCxnSpPr>
          <p:cNvPr id="1684" name="Google Shape;1684;p126"/>
          <p:cNvCxnSpPr>
            <a:stCxn id="1674" idx="6"/>
            <a:endCxn id="1669" idx="2"/>
          </p:cNvCxnSpPr>
          <p:nvPr/>
        </p:nvCxnSpPr>
        <p:spPr>
          <a:xfrm>
            <a:off x="4993750" y="1690615"/>
            <a:ext cx="1196700" cy="1379400"/>
          </a:xfrm>
          <a:prstGeom prst="straightConnector1">
            <a:avLst/>
          </a:prstGeom>
          <a:noFill/>
          <a:ln cap="flat" cmpd="sng" w="9525">
            <a:solidFill>
              <a:schemeClr val="dk2"/>
            </a:solidFill>
            <a:prstDash val="solid"/>
            <a:round/>
            <a:headEnd len="med" w="med" type="none"/>
            <a:tailEnd len="med" w="med" type="none"/>
          </a:ln>
        </p:spPr>
      </p:cxnSp>
      <p:cxnSp>
        <p:nvCxnSpPr>
          <p:cNvPr id="1685" name="Google Shape;1685;p126"/>
          <p:cNvCxnSpPr>
            <a:stCxn id="1674" idx="6"/>
            <a:endCxn id="1670" idx="2"/>
          </p:cNvCxnSpPr>
          <p:nvPr/>
        </p:nvCxnSpPr>
        <p:spPr>
          <a:xfrm>
            <a:off x="4993750" y="1690615"/>
            <a:ext cx="1196700" cy="2069100"/>
          </a:xfrm>
          <a:prstGeom prst="straightConnector1">
            <a:avLst/>
          </a:prstGeom>
          <a:noFill/>
          <a:ln cap="flat" cmpd="sng" w="9525">
            <a:solidFill>
              <a:schemeClr val="dk2"/>
            </a:solidFill>
            <a:prstDash val="solid"/>
            <a:round/>
            <a:headEnd len="med" w="med" type="none"/>
            <a:tailEnd len="med" w="med" type="none"/>
          </a:ln>
        </p:spPr>
      </p:cxnSp>
      <p:cxnSp>
        <p:nvCxnSpPr>
          <p:cNvPr id="1686" name="Google Shape;1686;p126"/>
          <p:cNvCxnSpPr>
            <a:stCxn id="1674" idx="6"/>
            <a:endCxn id="1671" idx="2"/>
          </p:cNvCxnSpPr>
          <p:nvPr/>
        </p:nvCxnSpPr>
        <p:spPr>
          <a:xfrm>
            <a:off x="4993750" y="1690615"/>
            <a:ext cx="1196700" cy="2758800"/>
          </a:xfrm>
          <a:prstGeom prst="straightConnector1">
            <a:avLst/>
          </a:prstGeom>
          <a:noFill/>
          <a:ln cap="flat" cmpd="sng" w="9525">
            <a:solidFill>
              <a:schemeClr val="dk2"/>
            </a:solidFill>
            <a:prstDash val="solid"/>
            <a:round/>
            <a:headEnd len="med" w="med" type="none"/>
            <a:tailEnd len="med" w="med" type="none"/>
          </a:ln>
        </p:spPr>
      </p:cxnSp>
      <p:cxnSp>
        <p:nvCxnSpPr>
          <p:cNvPr id="1687" name="Google Shape;1687;p126"/>
          <p:cNvCxnSpPr>
            <a:stCxn id="1672" idx="2"/>
            <a:endCxn id="1668" idx="6"/>
          </p:cNvCxnSpPr>
          <p:nvPr/>
        </p:nvCxnSpPr>
        <p:spPr>
          <a:xfrm flipH="1">
            <a:off x="6781875" y="1000925"/>
            <a:ext cx="1197000" cy="1379400"/>
          </a:xfrm>
          <a:prstGeom prst="straightConnector1">
            <a:avLst/>
          </a:prstGeom>
          <a:noFill/>
          <a:ln cap="flat" cmpd="sng" w="9525">
            <a:solidFill>
              <a:schemeClr val="dk2"/>
            </a:solidFill>
            <a:prstDash val="solid"/>
            <a:round/>
            <a:headEnd len="med" w="med" type="none"/>
            <a:tailEnd len="med" w="med" type="none"/>
          </a:ln>
        </p:spPr>
      </p:cxnSp>
      <p:cxnSp>
        <p:nvCxnSpPr>
          <p:cNvPr id="1688" name="Google Shape;1688;p126"/>
          <p:cNvCxnSpPr>
            <a:stCxn id="1672" idx="2"/>
            <a:endCxn id="1669" idx="6"/>
          </p:cNvCxnSpPr>
          <p:nvPr/>
        </p:nvCxnSpPr>
        <p:spPr>
          <a:xfrm flipH="1">
            <a:off x="6781875" y="1000925"/>
            <a:ext cx="1197000" cy="2069100"/>
          </a:xfrm>
          <a:prstGeom prst="straightConnector1">
            <a:avLst/>
          </a:prstGeom>
          <a:noFill/>
          <a:ln cap="flat" cmpd="sng" w="9525">
            <a:solidFill>
              <a:schemeClr val="dk2"/>
            </a:solidFill>
            <a:prstDash val="solid"/>
            <a:round/>
            <a:headEnd len="med" w="med" type="none"/>
            <a:tailEnd len="med" w="med" type="none"/>
          </a:ln>
        </p:spPr>
      </p:cxnSp>
      <p:cxnSp>
        <p:nvCxnSpPr>
          <p:cNvPr id="1689" name="Google Shape;1689;p126"/>
          <p:cNvCxnSpPr>
            <a:stCxn id="1672" idx="2"/>
            <a:endCxn id="1670" idx="6"/>
          </p:cNvCxnSpPr>
          <p:nvPr/>
        </p:nvCxnSpPr>
        <p:spPr>
          <a:xfrm flipH="1">
            <a:off x="6781875" y="1000925"/>
            <a:ext cx="1197000" cy="2758800"/>
          </a:xfrm>
          <a:prstGeom prst="straightConnector1">
            <a:avLst/>
          </a:prstGeom>
          <a:noFill/>
          <a:ln cap="flat" cmpd="sng" w="9525">
            <a:solidFill>
              <a:schemeClr val="dk2"/>
            </a:solidFill>
            <a:prstDash val="solid"/>
            <a:round/>
            <a:headEnd len="med" w="med" type="none"/>
            <a:tailEnd len="med" w="med" type="none"/>
          </a:ln>
        </p:spPr>
      </p:cxnSp>
      <p:cxnSp>
        <p:nvCxnSpPr>
          <p:cNvPr id="1690" name="Google Shape;1690;p126"/>
          <p:cNvCxnSpPr>
            <a:stCxn id="1672" idx="2"/>
            <a:endCxn id="1671" idx="6"/>
          </p:cNvCxnSpPr>
          <p:nvPr/>
        </p:nvCxnSpPr>
        <p:spPr>
          <a:xfrm flipH="1">
            <a:off x="6781875" y="1000925"/>
            <a:ext cx="1197000" cy="3448500"/>
          </a:xfrm>
          <a:prstGeom prst="straightConnector1">
            <a:avLst/>
          </a:prstGeom>
          <a:noFill/>
          <a:ln cap="flat" cmpd="sng" w="9525">
            <a:solidFill>
              <a:schemeClr val="dk2"/>
            </a:solidFill>
            <a:prstDash val="solid"/>
            <a:round/>
            <a:headEnd len="med" w="med" type="none"/>
            <a:tailEnd len="med" w="med" type="none"/>
          </a:ln>
        </p:spPr>
      </p:cxnSp>
      <p:sp>
        <p:nvSpPr>
          <p:cNvPr id="1691" name="Google Shape;1691;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2" name="Google Shape;1692;p126"/>
          <p:cNvSpPr txBox="1"/>
          <p:nvPr>
            <p:ph idx="3" type="body"/>
          </p:nvPr>
        </p:nvSpPr>
        <p:spPr>
          <a:xfrm>
            <a:off x="75" y="1209675"/>
            <a:ext cx="4171200" cy="3696600"/>
          </a:xfrm>
          <a:prstGeom prst="rect">
            <a:avLst/>
          </a:prstGeom>
        </p:spPr>
        <p:txBody>
          <a:bodyPr anchorCtr="0" anchor="t" bIns="914400" lIns="457200" spcFirstLastPara="1" rIns="457200" wrap="square" tIns="0">
            <a:noAutofit/>
          </a:bodyPr>
          <a:lstStyle/>
          <a:p>
            <a:pPr indent="-167640" lvl="0" marL="320040" rtl="0" algn="l">
              <a:spcBef>
                <a:spcPts val="0"/>
              </a:spcBef>
              <a:spcAft>
                <a:spcPts val="0"/>
              </a:spcAft>
              <a:buClr>
                <a:schemeClr val="dk1"/>
              </a:buClr>
              <a:buSzPts val="1200"/>
              <a:buFont typeface="Arial"/>
              <a:buChar char="●"/>
            </a:pPr>
            <a:r>
              <a:rPr lang="en" sz="1600">
                <a:solidFill>
                  <a:schemeClr val="dk1"/>
                </a:solidFill>
              </a:rPr>
              <a:t>Designed to evaluate input values </a:t>
            </a:r>
            <a:r>
              <a:rPr i="1" lang="en" sz="1600">
                <a:solidFill>
                  <a:schemeClr val="dk1"/>
                </a:solidFill>
              </a:rPr>
              <a:t>once</a:t>
            </a:r>
            <a:r>
              <a:rPr lang="en" sz="1600">
                <a:solidFill>
                  <a:schemeClr val="dk1"/>
                </a:solidFill>
              </a:rPr>
              <a:t> before they are used in an output classification or regression equation.</a:t>
            </a:r>
            <a:endParaRPr sz="1600">
              <a:solidFill>
                <a:schemeClr val="dk1"/>
              </a:solidFill>
            </a:endParaRPr>
          </a:p>
          <a:p>
            <a:pPr indent="-167640" lvl="0" marL="320040" rtl="0" algn="l">
              <a:spcBef>
                <a:spcPts val="1200"/>
              </a:spcBef>
              <a:spcAft>
                <a:spcPts val="0"/>
              </a:spcAft>
              <a:buClr>
                <a:schemeClr val="dk1"/>
              </a:buClr>
              <a:buSzPts val="1200"/>
              <a:buFont typeface="Arial"/>
              <a:buChar char="●"/>
            </a:pPr>
            <a:r>
              <a:rPr lang="en" sz="1600">
                <a:solidFill>
                  <a:schemeClr val="dk1"/>
                </a:solidFill>
              </a:rPr>
              <a:t>Limited to interpreting simple linear relationships and data with few </a:t>
            </a:r>
            <a:r>
              <a:rPr b="1" lang="en" sz="1600">
                <a:solidFill>
                  <a:schemeClr val="dk1"/>
                </a:solidFill>
              </a:rPr>
              <a:t>confounding factors</a:t>
            </a:r>
            <a:r>
              <a:rPr lang="en" sz="1600">
                <a:solidFill>
                  <a:schemeClr val="dk1"/>
                </a:solidFill>
              </a:rPr>
              <a:t>, or factors that have hidden effects on more than one variable.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2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Neural Network</a:t>
            </a:r>
            <a:endParaRPr/>
          </a:p>
        </p:txBody>
      </p:sp>
      <p:sp>
        <p:nvSpPr>
          <p:cNvPr id="1698" name="Google Shape;1698;p127"/>
          <p:cNvSpPr txBox="1"/>
          <p:nvPr>
            <p:ph idx="1" type="subTitle"/>
          </p:nvPr>
        </p:nvSpPr>
        <p:spPr>
          <a:xfrm>
            <a:off x="0" y="675975"/>
            <a:ext cx="9168600" cy="78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To address and overcome the limitations of the basic neural network, we can implement a more robust neural network model by adding more hidden layers.</a:t>
            </a:r>
            <a:endParaRPr/>
          </a:p>
          <a:p>
            <a:pPr indent="0" lvl="0" marL="0" rtl="0" algn="l">
              <a:spcBef>
                <a:spcPts val="0"/>
              </a:spcBef>
              <a:spcAft>
                <a:spcPts val="0"/>
              </a:spcAft>
              <a:buNone/>
            </a:pPr>
            <a:r>
              <a:t/>
            </a:r>
            <a:endParaRPr/>
          </a:p>
        </p:txBody>
      </p:sp>
      <p:sp>
        <p:nvSpPr>
          <p:cNvPr id="1699" name="Google Shape;1699;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0" name="Google Shape;1700;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701" name="Google Shape;1701;p127"/>
          <p:cNvCxnSpPr/>
          <p:nvPr/>
        </p:nvCxnSpPr>
        <p:spPr>
          <a:xfrm rot="10800000">
            <a:off x="1152675" y="2411650"/>
            <a:ext cx="1446300" cy="0"/>
          </a:xfrm>
          <a:prstGeom prst="straightConnector1">
            <a:avLst/>
          </a:prstGeom>
          <a:noFill/>
          <a:ln cap="flat" cmpd="sng" w="9525">
            <a:solidFill>
              <a:srgbClr val="595959"/>
            </a:solidFill>
            <a:prstDash val="solid"/>
            <a:round/>
            <a:headEnd len="med" w="med" type="none"/>
            <a:tailEnd len="med" w="med" type="none"/>
          </a:ln>
        </p:spPr>
      </p:cxnSp>
      <p:sp>
        <p:nvSpPr>
          <p:cNvPr id="1702" name="Google Shape;1702;p127"/>
          <p:cNvSpPr/>
          <p:nvPr/>
        </p:nvSpPr>
        <p:spPr>
          <a:xfrm>
            <a:off x="6051521" y="2204257"/>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27"/>
          <p:cNvSpPr txBox="1"/>
          <p:nvPr/>
        </p:nvSpPr>
        <p:spPr>
          <a:xfrm>
            <a:off x="324075" y="1549525"/>
            <a:ext cx="123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00"/>
                </a:solidFill>
                <a:latin typeface="Roboto"/>
                <a:ea typeface="Roboto"/>
                <a:cs typeface="Roboto"/>
                <a:sym typeface="Roboto"/>
              </a:rPr>
              <a:t>Input</a:t>
            </a:r>
            <a:br>
              <a:rPr b="1" lang="en">
                <a:latin typeface="Roboto"/>
                <a:ea typeface="Roboto"/>
                <a:cs typeface="Roboto"/>
                <a:sym typeface="Roboto"/>
              </a:rPr>
            </a:br>
            <a:r>
              <a:rPr b="1" lang="en">
                <a:solidFill>
                  <a:srgbClr val="000000"/>
                </a:solidFill>
                <a:latin typeface="Roboto"/>
                <a:ea typeface="Roboto"/>
                <a:cs typeface="Roboto"/>
                <a:sym typeface="Roboto"/>
              </a:rPr>
              <a:t>layer</a:t>
            </a:r>
            <a:endParaRPr>
              <a:latin typeface="Roboto"/>
              <a:ea typeface="Roboto"/>
              <a:cs typeface="Roboto"/>
              <a:sym typeface="Roboto"/>
            </a:endParaRPr>
          </a:p>
        </p:txBody>
      </p:sp>
      <p:sp>
        <p:nvSpPr>
          <p:cNvPr id="1704" name="Google Shape;1704;p127"/>
          <p:cNvSpPr txBox="1"/>
          <p:nvPr/>
        </p:nvSpPr>
        <p:spPr>
          <a:xfrm>
            <a:off x="7479526" y="1549525"/>
            <a:ext cx="146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00"/>
                </a:solidFill>
                <a:latin typeface="Roboto"/>
                <a:ea typeface="Roboto"/>
                <a:cs typeface="Roboto"/>
                <a:sym typeface="Roboto"/>
              </a:rPr>
              <a:t>Output</a:t>
            </a:r>
            <a:br>
              <a:rPr b="1" lang="en">
                <a:latin typeface="Roboto"/>
                <a:ea typeface="Roboto"/>
                <a:cs typeface="Roboto"/>
                <a:sym typeface="Roboto"/>
              </a:rPr>
            </a:br>
            <a:r>
              <a:rPr b="1" lang="en">
                <a:solidFill>
                  <a:srgbClr val="000000"/>
                </a:solidFill>
                <a:latin typeface="Roboto"/>
                <a:ea typeface="Roboto"/>
                <a:cs typeface="Roboto"/>
                <a:sym typeface="Roboto"/>
              </a:rPr>
              <a:t>layer</a:t>
            </a:r>
            <a:endParaRPr>
              <a:latin typeface="Roboto"/>
              <a:ea typeface="Roboto"/>
              <a:cs typeface="Roboto"/>
              <a:sym typeface="Roboto"/>
            </a:endParaRPr>
          </a:p>
        </p:txBody>
      </p:sp>
      <p:sp>
        <p:nvSpPr>
          <p:cNvPr id="1705" name="Google Shape;1705;p127"/>
          <p:cNvSpPr/>
          <p:nvPr/>
        </p:nvSpPr>
        <p:spPr>
          <a:xfrm>
            <a:off x="6051521" y="2684176"/>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7"/>
          <p:cNvSpPr/>
          <p:nvPr/>
        </p:nvSpPr>
        <p:spPr>
          <a:xfrm>
            <a:off x="6051521" y="3164095"/>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27"/>
          <p:cNvSpPr/>
          <p:nvPr/>
        </p:nvSpPr>
        <p:spPr>
          <a:xfrm>
            <a:off x="6051521" y="3644014"/>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7"/>
          <p:cNvSpPr/>
          <p:nvPr/>
        </p:nvSpPr>
        <p:spPr>
          <a:xfrm>
            <a:off x="6051439" y="4123933"/>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7"/>
          <p:cNvSpPr/>
          <p:nvPr/>
        </p:nvSpPr>
        <p:spPr>
          <a:xfrm>
            <a:off x="8031459" y="2204174"/>
            <a:ext cx="411600" cy="4116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0" name="Google Shape;1710;p127"/>
          <p:cNvCxnSpPr>
            <a:endCxn id="1711" idx="2"/>
          </p:cNvCxnSpPr>
          <p:nvPr/>
        </p:nvCxnSpPr>
        <p:spPr>
          <a:xfrm flipH="1" rot="10800000">
            <a:off x="1152572" y="2410057"/>
            <a:ext cx="1446300" cy="479700"/>
          </a:xfrm>
          <a:prstGeom prst="straightConnector1">
            <a:avLst/>
          </a:prstGeom>
          <a:noFill/>
          <a:ln cap="flat" cmpd="sng" w="9525">
            <a:solidFill>
              <a:srgbClr val="595959"/>
            </a:solidFill>
            <a:prstDash val="solid"/>
            <a:round/>
            <a:headEnd len="med" w="med" type="none"/>
            <a:tailEnd len="med" w="med" type="none"/>
          </a:ln>
        </p:spPr>
      </p:cxnSp>
      <p:cxnSp>
        <p:nvCxnSpPr>
          <p:cNvPr id="1712" name="Google Shape;1712;p127"/>
          <p:cNvCxnSpPr/>
          <p:nvPr/>
        </p:nvCxnSpPr>
        <p:spPr>
          <a:xfrm>
            <a:off x="1152689" y="2410007"/>
            <a:ext cx="1465200" cy="480000"/>
          </a:xfrm>
          <a:prstGeom prst="straightConnector1">
            <a:avLst/>
          </a:prstGeom>
          <a:noFill/>
          <a:ln cap="flat" cmpd="sng" w="9525">
            <a:solidFill>
              <a:srgbClr val="595959"/>
            </a:solidFill>
            <a:prstDash val="solid"/>
            <a:round/>
            <a:headEnd len="med" w="med" type="none"/>
            <a:tailEnd len="med" w="med" type="none"/>
          </a:ln>
        </p:spPr>
      </p:cxnSp>
      <p:cxnSp>
        <p:nvCxnSpPr>
          <p:cNvPr id="1713" name="Google Shape;1713;p127"/>
          <p:cNvCxnSpPr>
            <a:endCxn id="1714" idx="2"/>
          </p:cNvCxnSpPr>
          <p:nvPr/>
        </p:nvCxnSpPr>
        <p:spPr>
          <a:xfrm>
            <a:off x="1152572" y="2889976"/>
            <a:ext cx="1446300" cy="0"/>
          </a:xfrm>
          <a:prstGeom prst="straightConnector1">
            <a:avLst/>
          </a:prstGeom>
          <a:noFill/>
          <a:ln cap="flat" cmpd="sng" w="9525">
            <a:solidFill>
              <a:srgbClr val="595959"/>
            </a:solidFill>
            <a:prstDash val="solid"/>
            <a:round/>
            <a:headEnd len="med" w="med" type="none"/>
            <a:tailEnd len="med" w="med" type="none"/>
          </a:ln>
        </p:spPr>
      </p:cxnSp>
      <p:sp>
        <p:nvSpPr>
          <p:cNvPr id="1715" name="Google Shape;1715;p127"/>
          <p:cNvSpPr/>
          <p:nvPr/>
        </p:nvSpPr>
        <p:spPr>
          <a:xfrm>
            <a:off x="4354617" y="2204257"/>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27"/>
          <p:cNvSpPr/>
          <p:nvPr/>
        </p:nvSpPr>
        <p:spPr>
          <a:xfrm>
            <a:off x="4354617" y="2684176"/>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27"/>
          <p:cNvSpPr/>
          <p:nvPr/>
        </p:nvSpPr>
        <p:spPr>
          <a:xfrm>
            <a:off x="4354617" y="3164095"/>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7"/>
          <p:cNvSpPr/>
          <p:nvPr/>
        </p:nvSpPr>
        <p:spPr>
          <a:xfrm>
            <a:off x="4354617" y="3644014"/>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27"/>
          <p:cNvSpPr/>
          <p:nvPr/>
        </p:nvSpPr>
        <p:spPr>
          <a:xfrm>
            <a:off x="4354534" y="4123933"/>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7"/>
          <p:cNvSpPr/>
          <p:nvPr/>
        </p:nvSpPr>
        <p:spPr>
          <a:xfrm>
            <a:off x="2598872" y="2204257"/>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7"/>
          <p:cNvSpPr txBox="1"/>
          <p:nvPr/>
        </p:nvSpPr>
        <p:spPr>
          <a:xfrm>
            <a:off x="2030823" y="1549525"/>
            <a:ext cx="155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00"/>
                </a:solidFill>
                <a:latin typeface="Roboto"/>
                <a:ea typeface="Roboto"/>
                <a:cs typeface="Roboto"/>
                <a:sym typeface="Roboto"/>
              </a:rPr>
              <a:t>Hidden</a:t>
            </a:r>
            <a:br>
              <a:rPr b="1" lang="en">
                <a:latin typeface="Roboto"/>
                <a:ea typeface="Roboto"/>
                <a:cs typeface="Roboto"/>
                <a:sym typeface="Roboto"/>
              </a:rPr>
            </a:br>
            <a:r>
              <a:rPr b="1" lang="en">
                <a:solidFill>
                  <a:srgbClr val="000000"/>
                </a:solidFill>
                <a:latin typeface="Roboto"/>
                <a:ea typeface="Roboto"/>
                <a:cs typeface="Roboto"/>
                <a:sym typeface="Roboto"/>
              </a:rPr>
              <a:t>layer</a:t>
            </a:r>
            <a:r>
              <a:rPr b="1" lang="en">
                <a:latin typeface="Roboto"/>
                <a:ea typeface="Roboto"/>
                <a:cs typeface="Roboto"/>
                <a:sym typeface="Roboto"/>
              </a:rPr>
              <a:t> 1</a:t>
            </a:r>
            <a:endParaRPr>
              <a:latin typeface="Roboto"/>
              <a:ea typeface="Roboto"/>
              <a:cs typeface="Roboto"/>
              <a:sym typeface="Roboto"/>
            </a:endParaRPr>
          </a:p>
        </p:txBody>
      </p:sp>
      <p:sp>
        <p:nvSpPr>
          <p:cNvPr id="1714" name="Google Shape;1714;p127"/>
          <p:cNvSpPr/>
          <p:nvPr/>
        </p:nvSpPr>
        <p:spPr>
          <a:xfrm>
            <a:off x="2598872" y="2684176"/>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7"/>
          <p:cNvSpPr/>
          <p:nvPr/>
        </p:nvSpPr>
        <p:spPr>
          <a:xfrm>
            <a:off x="2598872" y="3164095"/>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7"/>
          <p:cNvSpPr/>
          <p:nvPr/>
        </p:nvSpPr>
        <p:spPr>
          <a:xfrm>
            <a:off x="2598872" y="3644014"/>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27"/>
          <p:cNvSpPr/>
          <p:nvPr/>
        </p:nvSpPr>
        <p:spPr>
          <a:xfrm>
            <a:off x="2598790" y="4123933"/>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27"/>
          <p:cNvSpPr txBox="1"/>
          <p:nvPr/>
        </p:nvSpPr>
        <p:spPr>
          <a:xfrm>
            <a:off x="3782923" y="1549525"/>
            <a:ext cx="155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00"/>
                </a:solidFill>
                <a:latin typeface="Roboto"/>
                <a:ea typeface="Roboto"/>
                <a:cs typeface="Roboto"/>
                <a:sym typeface="Roboto"/>
              </a:rPr>
              <a:t>Hidden</a:t>
            </a:r>
            <a:br>
              <a:rPr b="1" lang="en">
                <a:latin typeface="Roboto"/>
                <a:ea typeface="Roboto"/>
                <a:cs typeface="Roboto"/>
                <a:sym typeface="Roboto"/>
              </a:rPr>
            </a:br>
            <a:r>
              <a:rPr b="1" lang="en">
                <a:solidFill>
                  <a:srgbClr val="000000"/>
                </a:solidFill>
                <a:latin typeface="Roboto"/>
                <a:ea typeface="Roboto"/>
                <a:cs typeface="Roboto"/>
                <a:sym typeface="Roboto"/>
              </a:rPr>
              <a:t>layer</a:t>
            </a:r>
            <a:r>
              <a:rPr b="1" lang="en">
                <a:latin typeface="Roboto"/>
                <a:ea typeface="Roboto"/>
                <a:cs typeface="Roboto"/>
                <a:sym typeface="Roboto"/>
              </a:rPr>
              <a:t> 2</a:t>
            </a:r>
            <a:endParaRPr>
              <a:latin typeface="Roboto"/>
              <a:ea typeface="Roboto"/>
              <a:cs typeface="Roboto"/>
              <a:sym typeface="Roboto"/>
            </a:endParaRPr>
          </a:p>
        </p:txBody>
      </p:sp>
      <p:sp>
        <p:nvSpPr>
          <p:cNvPr id="1725" name="Google Shape;1725;p127"/>
          <p:cNvSpPr txBox="1"/>
          <p:nvPr/>
        </p:nvSpPr>
        <p:spPr>
          <a:xfrm>
            <a:off x="5499548" y="1549525"/>
            <a:ext cx="155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00"/>
                </a:solidFill>
                <a:latin typeface="Roboto"/>
                <a:ea typeface="Roboto"/>
                <a:cs typeface="Roboto"/>
                <a:sym typeface="Roboto"/>
              </a:rPr>
              <a:t>Hidden</a:t>
            </a:r>
            <a:br>
              <a:rPr b="1" lang="en">
                <a:latin typeface="Roboto"/>
                <a:ea typeface="Roboto"/>
                <a:cs typeface="Roboto"/>
                <a:sym typeface="Roboto"/>
              </a:rPr>
            </a:br>
            <a:r>
              <a:rPr b="1" lang="en">
                <a:solidFill>
                  <a:srgbClr val="000000"/>
                </a:solidFill>
                <a:latin typeface="Roboto"/>
                <a:ea typeface="Roboto"/>
                <a:cs typeface="Roboto"/>
                <a:sym typeface="Roboto"/>
              </a:rPr>
              <a:t>layer</a:t>
            </a:r>
            <a:r>
              <a:rPr b="1" lang="en">
                <a:latin typeface="Roboto"/>
                <a:ea typeface="Roboto"/>
                <a:cs typeface="Roboto"/>
                <a:sym typeface="Roboto"/>
              </a:rPr>
              <a:t> 3</a:t>
            </a:r>
            <a:endParaRPr>
              <a:latin typeface="Roboto"/>
              <a:ea typeface="Roboto"/>
              <a:cs typeface="Roboto"/>
              <a:sym typeface="Roboto"/>
            </a:endParaRPr>
          </a:p>
        </p:txBody>
      </p:sp>
      <p:sp>
        <p:nvSpPr>
          <p:cNvPr id="1726" name="Google Shape;1726;p127"/>
          <p:cNvSpPr/>
          <p:nvPr/>
        </p:nvSpPr>
        <p:spPr>
          <a:xfrm>
            <a:off x="741088" y="2204174"/>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7"/>
          <p:cNvSpPr/>
          <p:nvPr/>
        </p:nvSpPr>
        <p:spPr>
          <a:xfrm>
            <a:off x="741088" y="2684093"/>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8" name="Google Shape;1728;p127"/>
          <p:cNvCxnSpPr/>
          <p:nvPr/>
        </p:nvCxnSpPr>
        <p:spPr>
          <a:xfrm flipH="1" rot="10800000">
            <a:off x="6463228" y="2409936"/>
            <a:ext cx="1568100" cy="480000"/>
          </a:xfrm>
          <a:prstGeom prst="straightConnector1">
            <a:avLst/>
          </a:prstGeom>
          <a:noFill/>
          <a:ln cap="flat" cmpd="sng" w="9525">
            <a:solidFill>
              <a:srgbClr val="595959"/>
            </a:solidFill>
            <a:prstDash val="solid"/>
            <a:round/>
            <a:headEnd len="med" w="med" type="none"/>
            <a:tailEnd len="med" w="med" type="none"/>
          </a:ln>
        </p:spPr>
      </p:cxnSp>
      <p:cxnSp>
        <p:nvCxnSpPr>
          <p:cNvPr id="1729" name="Google Shape;1729;p127"/>
          <p:cNvCxnSpPr/>
          <p:nvPr/>
        </p:nvCxnSpPr>
        <p:spPr>
          <a:xfrm flipH="1" rot="10800000">
            <a:off x="6463050" y="2409874"/>
            <a:ext cx="1568100" cy="960000"/>
          </a:xfrm>
          <a:prstGeom prst="straightConnector1">
            <a:avLst/>
          </a:prstGeom>
          <a:noFill/>
          <a:ln cap="flat" cmpd="sng" w="9525">
            <a:solidFill>
              <a:srgbClr val="595959"/>
            </a:solidFill>
            <a:prstDash val="solid"/>
            <a:round/>
            <a:headEnd len="med" w="med" type="none"/>
            <a:tailEnd len="med" w="med" type="none"/>
          </a:ln>
        </p:spPr>
      </p:cxnSp>
      <p:cxnSp>
        <p:nvCxnSpPr>
          <p:cNvPr id="1730" name="Google Shape;1730;p127"/>
          <p:cNvCxnSpPr/>
          <p:nvPr/>
        </p:nvCxnSpPr>
        <p:spPr>
          <a:xfrm flipH="1" rot="10800000">
            <a:off x="6463050" y="2410090"/>
            <a:ext cx="1568100" cy="1439700"/>
          </a:xfrm>
          <a:prstGeom prst="straightConnector1">
            <a:avLst/>
          </a:prstGeom>
          <a:noFill/>
          <a:ln cap="flat" cmpd="sng" w="9525">
            <a:solidFill>
              <a:srgbClr val="595959"/>
            </a:solidFill>
            <a:prstDash val="solid"/>
            <a:round/>
            <a:headEnd len="med" w="med" type="none"/>
            <a:tailEnd len="med" w="med" type="none"/>
          </a:ln>
        </p:spPr>
      </p:cxnSp>
      <p:cxnSp>
        <p:nvCxnSpPr>
          <p:cNvPr id="1731" name="Google Shape;1731;p127"/>
          <p:cNvCxnSpPr/>
          <p:nvPr/>
        </p:nvCxnSpPr>
        <p:spPr>
          <a:xfrm flipH="1">
            <a:off x="6463325" y="2409992"/>
            <a:ext cx="1568100" cy="1919700"/>
          </a:xfrm>
          <a:prstGeom prst="straightConnector1">
            <a:avLst/>
          </a:prstGeom>
          <a:noFill/>
          <a:ln cap="flat" cmpd="sng" w="9525">
            <a:solidFill>
              <a:srgbClr val="595959"/>
            </a:solidFill>
            <a:prstDash val="solid"/>
            <a:round/>
            <a:headEnd len="med" w="med" type="none"/>
            <a:tailEnd len="med" w="med" type="none"/>
          </a:ln>
        </p:spPr>
      </p:cxnSp>
      <p:cxnSp>
        <p:nvCxnSpPr>
          <p:cNvPr id="1732" name="Google Shape;1732;p127"/>
          <p:cNvCxnSpPr>
            <a:stCxn id="1716" idx="6"/>
            <a:endCxn id="1702" idx="2"/>
          </p:cNvCxnSpPr>
          <p:nvPr/>
        </p:nvCxnSpPr>
        <p:spPr>
          <a:xfrm flipH="1" rot="10800000">
            <a:off x="4766217" y="2409976"/>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33" name="Google Shape;1733;p127"/>
          <p:cNvCxnSpPr>
            <a:stCxn id="1715" idx="6"/>
            <a:endCxn id="1705" idx="2"/>
          </p:cNvCxnSpPr>
          <p:nvPr/>
        </p:nvCxnSpPr>
        <p:spPr>
          <a:xfrm>
            <a:off x="4766217" y="2410057"/>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34" name="Google Shape;1734;p127"/>
          <p:cNvCxnSpPr>
            <a:stCxn id="1716" idx="6"/>
            <a:endCxn id="1705" idx="2"/>
          </p:cNvCxnSpPr>
          <p:nvPr/>
        </p:nvCxnSpPr>
        <p:spPr>
          <a:xfrm>
            <a:off x="4766217" y="2889976"/>
            <a:ext cx="1285200" cy="0"/>
          </a:xfrm>
          <a:prstGeom prst="straightConnector1">
            <a:avLst/>
          </a:prstGeom>
          <a:noFill/>
          <a:ln cap="flat" cmpd="sng" w="9525">
            <a:solidFill>
              <a:srgbClr val="595959"/>
            </a:solidFill>
            <a:prstDash val="solid"/>
            <a:round/>
            <a:headEnd len="med" w="med" type="none"/>
            <a:tailEnd len="med" w="med" type="none"/>
          </a:ln>
        </p:spPr>
      </p:cxnSp>
      <p:cxnSp>
        <p:nvCxnSpPr>
          <p:cNvPr id="1735" name="Google Shape;1735;p127"/>
          <p:cNvCxnSpPr>
            <a:stCxn id="1715" idx="6"/>
            <a:endCxn id="1706" idx="2"/>
          </p:cNvCxnSpPr>
          <p:nvPr/>
        </p:nvCxnSpPr>
        <p:spPr>
          <a:xfrm>
            <a:off x="4766217" y="2410056"/>
            <a:ext cx="1285200" cy="959700"/>
          </a:xfrm>
          <a:prstGeom prst="straightConnector1">
            <a:avLst/>
          </a:prstGeom>
          <a:noFill/>
          <a:ln cap="flat" cmpd="sng" w="9525">
            <a:solidFill>
              <a:srgbClr val="595959"/>
            </a:solidFill>
            <a:prstDash val="solid"/>
            <a:round/>
            <a:headEnd len="med" w="med" type="none"/>
            <a:tailEnd len="med" w="med" type="none"/>
          </a:ln>
        </p:spPr>
      </p:cxnSp>
      <p:cxnSp>
        <p:nvCxnSpPr>
          <p:cNvPr id="1736" name="Google Shape;1736;p127"/>
          <p:cNvCxnSpPr>
            <a:endCxn id="1707" idx="2"/>
          </p:cNvCxnSpPr>
          <p:nvPr/>
        </p:nvCxnSpPr>
        <p:spPr>
          <a:xfrm>
            <a:off x="4770521" y="2410114"/>
            <a:ext cx="1281000" cy="1439700"/>
          </a:xfrm>
          <a:prstGeom prst="straightConnector1">
            <a:avLst/>
          </a:prstGeom>
          <a:noFill/>
          <a:ln cap="flat" cmpd="sng" w="9525">
            <a:solidFill>
              <a:srgbClr val="595959"/>
            </a:solidFill>
            <a:prstDash val="solid"/>
            <a:round/>
            <a:headEnd len="med" w="med" type="none"/>
            <a:tailEnd len="med" w="med" type="none"/>
          </a:ln>
        </p:spPr>
      </p:cxnSp>
      <p:cxnSp>
        <p:nvCxnSpPr>
          <p:cNvPr id="1737" name="Google Shape;1737;p127"/>
          <p:cNvCxnSpPr>
            <a:stCxn id="1716" idx="6"/>
            <a:endCxn id="1706" idx="2"/>
          </p:cNvCxnSpPr>
          <p:nvPr/>
        </p:nvCxnSpPr>
        <p:spPr>
          <a:xfrm>
            <a:off x="4766217" y="2889976"/>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38" name="Google Shape;1738;p127"/>
          <p:cNvCxnSpPr>
            <a:endCxn id="1707" idx="2"/>
          </p:cNvCxnSpPr>
          <p:nvPr/>
        </p:nvCxnSpPr>
        <p:spPr>
          <a:xfrm>
            <a:off x="4770521" y="2890114"/>
            <a:ext cx="1281000" cy="959700"/>
          </a:xfrm>
          <a:prstGeom prst="straightConnector1">
            <a:avLst/>
          </a:prstGeom>
          <a:noFill/>
          <a:ln cap="flat" cmpd="sng" w="9525">
            <a:solidFill>
              <a:srgbClr val="595959"/>
            </a:solidFill>
            <a:prstDash val="solid"/>
            <a:round/>
            <a:headEnd len="med" w="med" type="none"/>
            <a:tailEnd len="med" w="med" type="none"/>
          </a:ln>
        </p:spPr>
      </p:cxnSp>
      <p:cxnSp>
        <p:nvCxnSpPr>
          <p:cNvPr id="1739" name="Google Shape;1739;p127"/>
          <p:cNvCxnSpPr>
            <a:stCxn id="1717" idx="6"/>
            <a:endCxn id="1702" idx="2"/>
          </p:cNvCxnSpPr>
          <p:nvPr/>
        </p:nvCxnSpPr>
        <p:spPr>
          <a:xfrm flipH="1" rot="10800000">
            <a:off x="4766217" y="2410195"/>
            <a:ext cx="1285200" cy="959700"/>
          </a:xfrm>
          <a:prstGeom prst="straightConnector1">
            <a:avLst/>
          </a:prstGeom>
          <a:noFill/>
          <a:ln cap="flat" cmpd="sng" w="9525">
            <a:solidFill>
              <a:srgbClr val="595959"/>
            </a:solidFill>
            <a:prstDash val="solid"/>
            <a:round/>
            <a:headEnd len="med" w="med" type="none"/>
            <a:tailEnd len="med" w="med" type="none"/>
          </a:ln>
        </p:spPr>
      </p:cxnSp>
      <p:cxnSp>
        <p:nvCxnSpPr>
          <p:cNvPr id="1740" name="Google Shape;1740;p127"/>
          <p:cNvCxnSpPr>
            <a:stCxn id="1717" idx="6"/>
            <a:endCxn id="1705" idx="2"/>
          </p:cNvCxnSpPr>
          <p:nvPr/>
        </p:nvCxnSpPr>
        <p:spPr>
          <a:xfrm flipH="1" rot="10800000">
            <a:off x="4766217" y="2889895"/>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41" name="Google Shape;1741;p127"/>
          <p:cNvCxnSpPr>
            <a:stCxn id="1717" idx="6"/>
            <a:endCxn id="1706" idx="2"/>
          </p:cNvCxnSpPr>
          <p:nvPr/>
        </p:nvCxnSpPr>
        <p:spPr>
          <a:xfrm>
            <a:off x="4766217" y="3369895"/>
            <a:ext cx="1285200" cy="0"/>
          </a:xfrm>
          <a:prstGeom prst="straightConnector1">
            <a:avLst/>
          </a:prstGeom>
          <a:noFill/>
          <a:ln cap="flat" cmpd="sng" w="9525">
            <a:solidFill>
              <a:srgbClr val="595959"/>
            </a:solidFill>
            <a:prstDash val="solid"/>
            <a:round/>
            <a:headEnd len="med" w="med" type="none"/>
            <a:tailEnd len="med" w="med" type="none"/>
          </a:ln>
        </p:spPr>
      </p:cxnSp>
      <p:cxnSp>
        <p:nvCxnSpPr>
          <p:cNvPr id="1742" name="Google Shape;1742;p127"/>
          <p:cNvCxnSpPr>
            <a:stCxn id="1717" idx="6"/>
            <a:endCxn id="1707" idx="2"/>
          </p:cNvCxnSpPr>
          <p:nvPr/>
        </p:nvCxnSpPr>
        <p:spPr>
          <a:xfrm>
            <a:off x="4766217" y="3369895"/>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43" name="Google Shape;1743;p127"/>
          <p:cNvCxnSpPr>
            <a:stCxn id="1718" idx="6"/>
            <a:endCxn id="1702" idx="2"/>
          </p:cNvCxnSpPr>
          <p:nvPr/>
        </p:nvCxnSpPr>
        <p:spPr>
          <a:xfrm flipH="1" rot="10800000">
            <a:off x="4766217" y="2410114"/>
            <a:ext cx="1285200" cy="1439700"/>
          </a:xfrm>
          <a:prstGeom prst="straightConnector1">
            <a:avLst/>
          </a:prstGeom>
          <a:noFill/>
          <a:ln cap="flat" cmpd="sng" w="9525">
            <a:solidFill>
              <a:srgbClr val="595959"/>
            </a:solidFill>
            <a:prstDash val="solid"/>
            <a:round/>
            <a:headEnd len="med" w="med" type="none"/>
            <a:tailEnd len="med" w="med" type="none"/>
          </a:ln>
        </p:spPr>
      </p:cxnSp>
      <p:cxnSp>
        <p:nvCxnSpPr>
          <p:cNvPr id="1744" name="Google Shape;1744;p127"/>
          <p:cNvCxnSpPr>
            <a:stCxn id="1718" idx="6"/>
            <a:endCxn id="1705" idx="2"/>
          </p:cNvCxnSpPr>
          <p:nvPr/>
        </p:nvCxnSpPr>
        <p:spPr>
          <a:xfrm flipH="1" rot="10800000">
            <a:off x="4766217" y="2890114"/>
            <a:ext cx="1285200" cy="959700"/>
          </a:xfrm>
          <a:prstGeom prst="straightConnector1">
            <a:avLst/>
          </a:prstGeom>
          <a:noFill/>
          <a:ln cap="flat" cmpd="sng" w="9525">
            <a:solidFill>
              <a:srgbClr val="595959"/>
            </a:solidFill>
            <a:prstDash val="solid"/>
            <a:round/>
            <a:headEnd len="med" w="med" type="none"/>
            <a:tailEnd len="med" w="med" type="none"/>
          </a:ln>
        </p:spPr>
      </p:cxnSp>
      <p:cxnSp>
        <p:nvCxnSpPr>
          <p:cNvPr id="1745" name="Google Shape;1745;p127"/>
          <p:cNvCxnSpPr>
            <a:stCxn id="1718" idx="6"/>
            <a:endCxn id="1706" idx="2"/>
          </p:cNvCxnSpPr>
          <p:nvPr/>
        </p:nvCxnSpPr>
        <p:spPr>
          <a:xfrm flipH="1" rot="10800000">
            <a:off x="4766217" y="3369814"/>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46" name="Google Shape;1746;p127"/>
          <p:cNvCxnSpPr>
            <a:endCxn id="1707" idx="2"/>
          </p:cNvCxnSpPr>
          <p:nvPr/>
        </p:nvCxnSpPr>
        <p:spPr>
          <a:xfrm>
            <a:off x="4770521" y="3849814"/>
            <a:ext cx="1281000" cy="0"/>
          </a:xfrm>
          <a:prstGeom prst="straightConnector1">
            <a:avLst/>
          </a:prstGeom>
          <a:noFill/>
          <a:ln cap="flat" cmpd="sng" w="9525">
            <a:solidFill>
              <a:srgbClr val="595959"/>
            </a:solidFill>
            <a:prstDash val="solid"/>
            <a:round/>
            <a:headEnd len="med" w="med" type="none"/>
            <a:tailEnd len="med" w="med" type="none"/>
          </a:ln>
        </p:spPr>
      </p:cxnSp>
      <p:cxnSp>
        <p:nvCxnSpPr>
          <p:cNvPr id="1747" name="Google Shape;1747;p127"/>
          <p:cNvCxnSpPr>
            <a:stCxn id="1707" idx="2"/>
            <a:endCxn id="1719" idx="6"/>
          </p:cNvCxnSpPr>
          <p:nvPr/>
        </p:nvCxnSpPr>
        <p:spPr>
          <a:xfrm flipH="1">
            <a:off x="4766021" y="3849814"/>
            <a:ext cx="1285500" cy="480000"/>
          </a:xfrm>
          <a:prstGeom prst="straightConnector1">
            <a:avLst/>
          </a:prstGeom>
          <a:noFill/>
          <a:ln cap="flat" cmpd="sng" w="9525">
            <a:solidFill>
              <a:srgbClr val="595959"/>
            </a:solidFill>
            <a:prstDash val="solid"/>
            <a:round/>
            <a:headEnd len="med" w="med" type="none"/>
            <a:tailEnd len="med" w="med" type="none"/>
          </a:ln>
        </p:spPr>
      </p:cxnSp>
      <p:cxnSp>
        <p:nvCxnSpPr>
          <p:cNvPr id="1748" name="Google Shape;1748;p127"/>
          <p:cNvCxnSpPr>
            <a:stCxn id="1706" idx="2"/>
            <a:endCxn id="1719" idx="6"/>
          </p:cNvCxnSpPr>
          <p:nvPr/>
        </p:nvCxnSpPr>
        <p:spPr>
          <a:xfrm flipH="1">
            <a:off x="4766021" y="3369895"/>
            <a:ext cx="1285500" cy="959700"/>
          </a:xfrm>
          <a:prstGeom prst="straightConnector1">
            <a:avLst/>
          </a:prstGeom>
          <a:noFill/>
          <a:ln cap="flat" cmpd="sng" w="9525">
            <a:solidFill>
              <a:srgbClr val="595959"/>
            </a:solidFill>
            <a:prstDash val="solid"/>
            <a:round/>
            <a:headEnd len="med" w="med" type="none"/>
            <a:tailEnd len="med" w="med" type="none"/>
          </a:ln>
        </p:spPr>
      </p:cxnSp>
      <p:cxnSp>
        <p:nvCxnSpPr>
          <p:cNvPr id="1749" name="Google Shape;1749;p127"/>
          <p:cNvCxnSpPr>
            <a:stCxn id="1705" idx="2"/>
            <a:endCxn id="1719" idx="6"/>
          </p:cNvCxnSpPr>
          <p:nvPr/>
        </p:nvCxnSpPr>
        <p:spPr>
          <a:xfrm flipH="1">
            <a:off x="4766021" y="2889976"/>
            <a:ext cx="1285500" cy="1439700"/>
          </a:xfrm>
          <a:prstGeom prst="straightConnector1">
            <a:avLst/>
          </a:prstGeom>
          <a:noFill/>
          <a:ln cap="flat" cmpd="sng" w="9525">
            <a:solidFill>
              <a:srgbClr val="595959"/>
            </a:solidFill>
            <a:prstDash val="solid"/>
            <a:round/>
            <a:headEnd len="med" w="med" type="none"/>
            <a:tailEnd len="med" w="med" type="none"/>
          </a:ln>
        </p:spPr>
      </p:cxnSp>
      <p:cxnSp>
        <p:nvCxnSpPr>
          <p:cNvPr id="1750" name="Google Shape;1750;p127"/>
          <p:cNvCxnSpPr>
            <a:stCxn id="1702" idx="2"/>
            <a:endCxn id="1719" idx="6"/>
          </p:cNvCxnSpPr>
          <p:nvPr/>
        </p:nvCxnSpPr>
        <p:spPr>
          <a:xfrm flipH="1">
            <a:off x="4766021" y="2410057"/>
            <a:ext cx="1285500" cy="1919700"/>
          </a:xfrm>
          <a:prstGeom prst="straightConnector1">
            <a:avLst/>
          </a:prstGeom>
          <a:noFill/>
          <a:ln cap="flat" cmpd="sng" w="9525">
            <a:solidFill>
              <a:srgbClr val="595959"/>
            </a:solidFill>
            <a:prstDash val="solid"/>
            <a:round/>
            <a:headEnd len="med" w="med" type="none"/>
            <a:tailEnd len="med" w="med" type="none"/>
          </a:ln>
        </p:spPr>
      </p:cxnSp>
      <p:cxnSp>
        <p:nvCxnSpPr>
          <p:cNvPr id="1751" name="Google Shape;1751;p127"/>
          <p:cNvCxnSpPr>
            <a:stCxn id="1708" idx="2"/>
          </p:cNvCxnSpPr>
          <p:nvPr/>
        </p:nvCxnSpPr>
        <p:spPr>
          <a:xfrm rot="10800000">
            <a:off x="4765939" y="4329733"/>
            <a:ext cx="1285500" cy="0"/>
          </a:xfrm>
          <a:prstGeom prst="straightConnector1">
            <a:avLst/>
          </a:prstGeom>
          <a:noFill/>
          <a:ln cap="flat" cmpd="sng" w="9525">
            <a:solidFill>
              <a:srgbClr val="595959"/>
            </a:solidFill>
            <a:prstDash val="solid"/>
            <a:round/>
            <a:headEnd len="med" w="med" type="none"/>
            <a:tailEnd len="med" w="med" type="none"/>
          </a:ln>
        </p:spPr>
      </p:cxnSp>
      <p:cxnSp>
        <p:nvCxnSpPr>
          <p:cNvPr id="1752" name="Google Shape;1752;p127"/>
          <p:cNvCxnSpPr>
            <a:stCxn id="1708" idx="2"/>
            <a:endCxn id="1718" idx="6"/>
          </p:cNvCxnSpPr>
          <p:nvPr/>
        </p:nvCxnSpPr>
        <p:spPr>
          <a:xfrm rot="10800000">
            <a:off x="4766239" y="3849733"/>
            <a:ext cx="1285200" cy="480000"/>
          </a:xfrm>
          <a:prstGeom prst="straightConnector1">
            <a:avLst/>
          </a:prstGeom>
          <a:noFill/>
          <a:ln cap="flat" cmpd="sng" w="9525">
            <a:solidFill>
              <a:srgbClr val="595959"/>
            </a:solidFill>
            <a:prstDash val="solid"/>
            <a:round/>
            <a:headEnd len="med" w="med" type="none"/>
            <a:tailEnd len="med" w="med" type="none"/>
          </a:ln>
        </p:spPr>
      </p:cxnSp>
      <p:cxnSp>
        <p:nvCxnSpPr>
          <p:cNvPr id="1753" name="Google Shape;1753;p127"/>
          <p:cNvCxnSpPr>
            <a:stCxn id="1708" idx="2"/>
            <a:endCxn id="1717" idx="6"/>
          </p:cNvCxnSpPr>
          <p:nvPr/>
        </p:nvCxnSpPr>
        <p:spPr>
          <a:xfrm rot="10800000">
            <a:off x="4766239" y="3370033"/>
            <a:ext cx="1285200" cy="959700"/>
          </a:xfrm>
          <a:prstGeom prst="straightConnector1">
            <a:avLst/>
          </a:prstGeom>
          <a:noFill/>
          <a:ln cap="flat" cmpd="sng" w="9525">
            <a:solidFill>
              <a:srgbClr val="595959"/>
            </a:solidFill>
            <a:prstDash val="solid"/>
            <a:round/>
            <a:headEnd len="med" w="med" type="none"/>
            <a:tailEnd len="med" w="med" type="none"/>
          </a:ln>
        </p:spPr>
      </p:cxnSp>
      <p:cxnSp>
        <p:nvCxnSpPr>
          <p:cNvPr id="1754" name="Google Shape;1754;p127"/>
          <p:cNvCxnSpPr>
            <a:stCxn id="1708" idx="2"/>
            <a:endCxn id="1716" idx="6"/>
          </p:cNvCxnSpPr>
          <p:nvPr/>
        </p:nvCxnSpPr>
        <p:spPr>
          <a:xfrm rot="10800000">
            <a:off x="4766239" y="2890033"/>
            <a:ext cx="1285200" cy="1439700"/>
          </a:xfrm>
          <a:prstGeom prst="straightConnector1">
            <a:avLst/>
          </a:prstGeom>
          <a:noFill/>
          <a:ln cap="flat" cmpd="sng" w="9525">
            <a:solidFill>
              <a:srgbClr val="595959"/>
            </a:solidFill>
            <a:prstDash val="solid"/>
            <a:round/>
            <a:headEnd len="med" w="med" type="none"/>
            <a:tailEnd len="med" w="med" type="none"/>
          </a:ln>
        </p:spPr>
      </p:cxnSp>
      <p:cxnSp>
        <p:nvCxnSpPr>
          <p:cNvPr id="1755" name="Google Shape;1755;p127"/>
          <p:cNvCxnSpPr>
            <a:stCxn id="1708" idx="2"/>
            <a:endCxn id="1715" idx="6"/>
          </p:cNvCxnSpPr>
          <p:nvPr/>
        </p:nvCxnSpPr>
        <p:spPr>
          <a:xfrm rot="10800000">
            <a:off x="4766239" y="2410033"/>
            <a:ext cx="1285200" cy="1919700"/>
          </a:xfrm>
          <a:prstGeom prst="straightConnector1">
            <a:avLst/>
          </a:prstGeom>
          <a:noFill/>
          <a:ln cap="flat" cmpd="sng" w="9525">
            <a:solidFill>
              <a:srgbClr val="595959"/>
            </a:solidFill>
            <a:prstDash val="solid"/>
            <a:round/>
            <a:headEnd len="med" w="med" type="none"/>
            <a:tailEnd len="med" w="med" type="none"/>
          </a:ln>
        </p:spPr>
      </p:cxnSp>
      <p:cxnSp>
        <p:nvCxnSpPr>
          <p:cNvPr id="1756" name="Google Shape;1756;p127"/>
          <p:cNvCxnSpPr>
            <a:stCxn id="1702" idx="2"/>
          </p:cNvCxnSpPr>
          <p:nvPr/>
        </p:nvCxnSpPr>
        <p:spPr>
          <a:xfrm rot="10800000">
            <a:off x="4767221" y="2410057"/>
            <a:ext cx="1284300" cy="0"/>
          </a:xfrm>
          <a:prstGeom prst="straightConnector1">
            <a:avLst/>
          </a:prstGeom>
          <a:noFill/>
          <a:ln cap="flat" cmpd="sng" w="9525">
            <a:solidFill>
              <a:srgbClr val="595959"/>
            </a:solidFill>
            <a:prstDash val="solid"/>
            <a:round/>
            <a:headEnd len="med" w="med" type="none"/>
            <a:tailEnd len="med" w="med" type="none"/>
          </a:ln>
        </p:spPr>
      </p:cxnSp>
      <p:cxnSp>
        <p:nvCxnSpPr>
          <p:cNvPr id="1757" name="Google Shape;1757;p127"/>
          <p:cNvCxnSpPr/>
          <p:nvPr/>
        </p:nvCxnSpPr>
        <p:spPr>
          <a:xfrm rot="10800000">
            <a:off x="6463325" y="2409992"/>
            <a:ext cx="1568100" cy="0"/>
          </a:xfrm>
          <a:prstGeom prst="straightConnector1">
            <a:avLst/>
          </a:prstGeom>
          <a:noFill/>
          <a:ln cap="flat" cmpd="sng" w="9525">
            <a:solidFill>
              <a:srgbClr val="595959"/>
            </a:solidFill>
            <a:prstDash val="solid"/>
            <a:round/>
            <a:headEnd len="med" w="med" type="none"/>
            <a:tailEnd len="med" w="med" type="none"/>
          </a:ln>
        </p:spPr>
      </p:cxnSp>
      <p:cxnSp>
        <p:nvCxnSpPr>
          <p:cNvPr id="1758" name="Google Shape;1758;p127"/>
          <p:cNvCxnSpPr>
            <a:endCxn id="1715" idx="2"/>
          </p:cNvCxnSpPr>
          <p:nvPr/>
        </p:nvCxnSpPr>
        <p:spPr>
          <a:xfrm flipH="1" rot="10800000">
            <a:off x="3012117" y="2410057"/>
            <a:ext cx="1342500" cy="480000"/>
          </a:xfrm>
          <a:prstGeom prst="straightConnector1">
            <a:avLst/>
          </a:prstGeom>
          <a:noFill/>
          <a:ln cap="flat" cmpd="sng" w="9525">
            <a:solidFill>
              <a:srgbClr val="595959"/>
            </a:solidFill>
            <a:prstDash val="solid"/>
            <a:round/>
            <a:headEnd len="med" w="med" type="none"/>
            <a:tailEnd len="med" w="med" type="none"/>
          </a:ln>
        </p:spPr>
      </p:cxnSp>
      <p:cxnSp>
        <p:nvCxnSpPr>
          <p:cNvPr id="1759" name="Google Shape;1759;p127"/>
          <p:cNvCxnSpPr>
            <a:endCxn id="1716" idx="2"/>
          </p:cNvCxnSpPr>
          <p:nvPr/>
        </p:nvCxnSpPr>
        <p:spPr>
          <a:xfrm>
            <a:off x="3012117" y="2409976"/>
            <a:ext cx="1342500" cy="480000"/>
          </a:xfrm>
          <a:prstGeom prst="straightConnector1">
            <a:avLst/>
          </a:prstGeom>
          <a:noFill/>
          <a:ln cap="flat" cmpd="sng" w="9525">
            <a:solidFill>
              <a:srgbClr val="595959"/>
            </a:solidFill>
            <a:prstDash val="solid"/>
            <a:round/>
            <a:headEnd len="med" w="med" type="none"/>
            <a:tailEnd len="med" w="med" type="none"/>
          </a:ln>
        </p:spPr>
      </p:cxnSp>
      <p:cxnSp>
        <p:nvCxnSpPr>
          <p:cNvPr id="1760" name="Google Shape;1760;p127"/>
          <p:cNvCxnSpPr>
            <a:endCxn id="1716" idx="2"/>
          </p:cNvCxnSpPr>
          <p:nvPr/>
        </p:nvCxnSpPr>
        <p:spPr>
          <a:xfrm>
            <a:off x="3012117" y="2889976"/>
            <a:ext cx="1342500" cy="0"/>
          </a:xfrm>
          <a:prstGeom prst="straightConnector1">
            <a:avLst/>
          </a:prstGeom>
          <a:noFill/>
          <a:ln cap="flat" cmpd="sng" w="9525">
            <a:solidFill>
              <a:srgbClr val="595959"/>
            </a:solidFill>
            <a:prstDash val="solid"/>
            <a:round/>
            <a:headEnd len="med" w="med" type="none"/>
            <a:tailEnd len="med" w="med" type="none"/>
          </a:ln>
        </p:spPr>
      </p:cxnSp>
      <p:cxnSp>
        <p:nvCxnSpPr>
          <p:cNvPr id="1761" name="Google Shape;1761;p127"/>
          <p:cNvCxnSpPr>
            <a:endCxn id="1717" idx="2"/>
          </p:cNvCxnSpPr>
          <p:nvPr/>
        </p:nvCxnSpPr>
        <p:spPr>
          <a:xfrm>
            <a:off x="3012117" y="2409895"/>
            <a:ext cx="1342500" cy="960000"/>
          </a:xfrm>
          <a:prstGeom prst="straightConnector1">
            <a:avLst/>
          </a:prstGeom>
          <a:noFill/>
          <a:ln cap="flat" cmpd="sng" w="9525">
            <a:solidFill>
              <a:srgbClr val="595959"/>
            </a:solidFill>
            <a:prstDash val="solid"/>
            <a:round/>
            <a:headEnd len="med" w="med" type="none"/>
            <a:tailEnd len="med" w="med" type="none"/>
          </a:ln>
        </p:spPr>
      </p:cxnSp>
      <p:cxnSp>
        <p:nvCxnSpPr>
          <p:cNvPr id="1762" name="Google Shape;1762;p127"/>
          <p:cNvCxnSpPr>
            <a:endCxn id="1718" idx="2"/>
          </p:cNvCxnSpPr>
          <p:nvPr/>
        </p:nvCxnSpPr>
        <p:spPr>
          <a:xfrm>
            <a:off x="3012117" y="2410114"/>
            <a:ext cx="1342500" cy="1439700"/>
          </a:xfrm>
          <a:prstGeom prst="straightConnector1">
            <a:avLst/>
          </a:prstGeom>
          <a:noFill/>
          <a:ln cap="flat" cmpd="sng" w="9525">
            <a:solidFill>
              <a:srgbClr val="595959"/>
            </a:solidFill>
            <a:prstDash val="solid"/>
            <a:round/>
            <a:headEnd len="med" w="med" type="none"/>
            <a:tailEnd len="med" w="med" type="none"/>
          </a:ln>
        </p:spPr>
      </p:cxnSp>
      <p:cxnSp>
        <p:nvCxnSpPr>
          <p:cNvPr id="1763" name="Google Shape;1763;p127"/>
          <p:cNvCxnSpPr>
            <a:endCxn id="1717" idx="2"/>
          </p:cNvCxnSpPr>
          <p:nvPr/>
        </p:nvCxnSpPr>
        <p:spPr>
          <a:xfrm>
            <a:off x="3012117" y="2889895"/>
            <a:ext cx="1342500" cy="480000"/>
          </a:xfrm>
          <a:prstGeom prst="straightConnector1">
            <a:avLst/>
          </a:prstGeom>
          <a:noFill/>
          <a:ln cap="flat" cmpd="sng" w="9525">
            <a:solidFill>
              <a:srgbClr val="595959"/>
            </a:solidFill>
            <a:prstDash val="solid"/>
            <a:round/>
            <a:headEnd len="med" w="med" type="none"/>
            <a:tailEnd len="med" w="med" type="none"/>
          </a:ln>
        </p:spPr>
      </p:cxnSp>
      <p:cxnSp>
        <p:nvCxnSpPr>
          <p:cNvPr id="1764" name="Google Shape;1764;p127"/>
          <p:cNvCxnSpPr>
            <a:endCxn id="1718" idx="2"/>
          </p:cNvCxnSpPr>
          <p:nvPr/>
        </p:nvCxnSpPr>
        <p:spPr>
          <a:xfrm>
            <a:off x="3012117" y="2889814"/>
            <a:ext cx="1342500" cy="960000"/>
          </a:xfrm>
          <a:prstGeom prst="straightConnector1">
            <a:avLst/>
          </a:prstGeom>
          <a:noFill/>
          <a:ln cap="flat" cmpd="sng" w="9525">
            <a:solidFill>
              <a:srgbClr val="595959"/>
            </a:solidFill>
            <a:prstDash val="solid"/>
            <a:round/>
            <a:headEnd len="med" w="med" type="none"/>
            <a:tailEnd len="med" w="med" type="none"/>
          </a:ln>
        </p:spPr>
      </p:cxnSp>
      <p:cxnSp>
        <p:nvCxnSpPr>
          <p:cNvPr id="1765" name="Google Shape;1765;p127"/>
          <p:cNvCxnSpPr>
            <a:endCxn id="1715" idx="2"/>
          </p:cNvCxnSpPr>
          <p:nvPr/>
        </p:nvCxnSpPr>
        <p:spPr>
          <a:xfrm flipH="1" rot="10800000">
            <a:off x="3012117" y="2410057"/>
            <a:ext cx="1342500" cy="959700"/>
          </a:xfrm>
          <a:prstGeom prst="straightConnector1">
            <a:avLst/>
          </a:prstGeom>
          <a:noFill/>
          <a:ln cap="flat" cmpd="sng" w="9525">
            <a:solidFill>
              <a:srgbClr val="595959"/>
            </a:solidFill>
            <a:prstDash val="solid"/>
            <a:round/>
            <a:headEnd len="med" w="med" type="none"/>
            <a:tailEnd len="med" w="med" type="none"/>
          </a:ln>
        </p:spPr>
      </p:cxnSp>
      <p:cxnSp>
        <p:nvCxnSpPr>
          <p:cNvPr id="1766" name="Google Shape;1766;p127"/>
          <p:cNvCxnSpPr>
            <a:endCxn id="1716" idx="2"/>
          </p:cNvCxnSpPr>
          <p:nvPr/>
        </p:nvCxnSpPr>
        <p:spPr>
          <a:xfrm flipH="1" rot="10800000">
            <a:off x="3012117" y="2889976"/>
            <a:ext cx="1342500" cy="480000"/>
          </a:xfrm>
          <a:prstGeom prst="straightConnector1">
            <a:avLst/>
          </a:prstGeom>
          <a:noFill/>
          <a:ln cap="flat" cmpd="sng" w="9525">
            <a:solidFill>
              <a:srgbClr val="595959"/>
            </a:solidFill>
            <a:prstDash val="solid"/>
            <a:round/>
            <a:headEnd len="med" w="med" type="none"/>
            <a:tailEnd len="med" w="med" type="none"/>
          </a:ln>
        </p:spPr>
      </p:cxnSp>
      <p:cxnSp>
        <p:nvCxnSpPr>
          <p:cNvPr id="1767" name="Google Shape;1767;p127"/>
          <p:cNvCxnSpPr>
            <a:endCxn id="1717" idx="2"/>
          </p:cNvCxnSpPr>
          <p:nvPr/>
        </p:nvCxnSpPr>
        <p:spPr>
          <a:xfrm>
            <a:off x="3012117" y="3369895"/>
            <a:ext cx="1342500" cy="0"/>
          </a:xfrm>
          <a:prstGeom prst="straightConnector1">
            <a:avLst/>
          </a:prstGeom>
          <a:noFill/>
          <a:ln cap="flat" cmpd="sng" w="9525">
            <a:solidFill>
              <a:srgbClr val="595959"/>
            </a:solidFill>
            <a:prstDash val="solid"/>
            <a:round/>
            <a:headEnd len="med" w="med" type="none"/>
            <a:tailEnd len="med" w="med" type="none"/>
          </a:ln>
        </p:spPr>
      </p:cxnSp>
      <p:cxnSp>
        <p:nvCxnSpPr>
          <p:cNvPr id="1768" name="Google Shape;1768;p127"/>
          <p:cNvCxnSpPr>
            <a:endCxn id="1718" idx="2"/>
          </p:cNvCxnSpPr>
          <p:nvPr/>
        </p:nvCxnSpPr>
        <p:spPr>
          <a:xfrm>
            <a:off x="3012117" y="3369814"/>
            <a:ext cx="1342500" cy="480000"/>
          </a:xfrm>
          <a:prstGeom prst="straightConnector1">
            <a:avLst/>
          </a:prstGeom>
          <a:noFill/>
          <a:ln cap="flat" cmpd="sng" w="9525">
            <a:solidFill>
              <a:srgbClr val="595959"/>
            </a:solidFill>
            <a:prstDash val="solid"/>
            <a:round/>
            <a:headEnd len="med" w="med" type="none"/>
            <a:tailEnd len="med" w="med" type="none"/>
          </a:ln>
        </p:spPr>
      </p:cxnSp>
      <p:cxnSp>
        <p:nvCxnSpPr>
          <p:cNvPr id="1769" name="Google Shape;1769;p127"/>
          <p:cNvCxnSpPr>
            <a:endCxn id="1715" idx="2"/>
          </p:cNvCxnSpPr>
          <p:nvPr/>
        </p:nvCxnSpPr>
        <p:spPr>
          <a:xfrm flipH="1" rot="10800000">
            <a:off x="3012117" y="2410057"/>
            <a:ext cx="1342500" cy="1439700"/>
          </a:xfrm>
          <a:prstGeom prst="straightConnector1">
            <a:avLst/>
          </a:prstGeom>
          <a:noFill/>
          <a:ln cap="flat" cmpd="sng" w="9525">
            <a:solidFill>
              <a:srgbClr val="595959"/>
            </a:solidFill>
            <a:prstDash val="solid"/>
            <a:round/>
            <a:headEnd len="med" w="med" type="none"/>
            <a:tailEnd len="med" w="med" type="none"/>
          </a:ln>
        </p:spPr>
      </p:cxnSp>
      <p:cxnSp>
        <p:nvCxnSpPr>
          <p:cNvPr id="1770" name="Google Shape;1770;p127"/>
          <p:cNvCxnSpPr>
            <a:endCxn id="1716" idx="2"/>
          </p:cNvCxnSpPr>
          <p:nvPr/>
        </p:nvCxnSpPr>
        <p:spPr>
          <a:xfrm flipH="1" rot="10800000">
            <a:off x="3012117" y="2889976"/>
            <a:ext cx="1342500" cy="959700"/>
          </a:xfrm>
          <a:prstGeom prst="straightConnector1">
            <a:avLst/>
          </a:prstGeom>
          <a:noFill/>
          <a:ln cap="flat" cmpd="sng" w="9525">
            <a:solidFill>
              <a:srgbClr val="595959"/>
            </a:solidFill>
            <a:prstDash val="solid"/>
            <a:round/>
            <a:headEnd len="med" w="med" type="none"/>
            <a:tailEnd len="med" w="med" type="none"/>
          </a:ln>
        </p:spPr>
      </p:cxnSp>
      <p:cxnSp>
        <p:nvCxnSpPr>
          <p:cNvPr id="1771" name="Google Shape;1771;p127"/>
          <p:cNvCxnSpPr>
            <a:endCxn id="1717" idx="2"/>
          </p:cNvCxnSpPr>
          <p:nvPr/>
        </p:nvCxnSpPr>
        <p:spPr>
          <a:xfrm flipH="1" rot="10800000">
            <a:off x="3012117" y="3369895"/>
            <a:ext cx="1342500" cy="480000"/>
          </a:xfrm>
          <a:prstGeom prst="straightConnector1">
            <a:avLst/>
          </a:prstGeom>
          <a:noFill/>
          <a:ln cap="flat" cmpd="sng" w="9525">
            <a:solidFill>
              <a:srgbClr val="595959"/>
            </a:solidFill>
            <a:prstDash val="solid"/>
            <a:round/>
            <a:headEnd len="med" w="med" type="none"/>
            <a:tailEnd len="med" w="med" type="none"/>
          </a:ln>
        </p:spPr>
      </p:cxnSp>
      <p:cxnSp>
        <p:nvCxnSpPr>
          <p:cNvPr id="1772" name="Google Shape;1772;p127"/>
          <p:cNvCxnSpPr>
            <a:endCxn id="1718" idx="2"/>
          </p:cNvCxnSpPr>
          <p:nvPr/>
        </p:nvCxnSpPr>
        <p:spPr>
          <a:xfrm>
            <a:off x="3012117" y="3849814"/>
            <a:ext cx="1342500" cy="0"/>
          </a:xfrm>
          <a:prstGeom prst="straightConnector1">
            <a:avLst/>
          </a:prstGeom>
          <a:noFill/>
          <a:ln cap="flat" cmpd="sng" w="9525">
            <a:solidFill>
              <a:srgbClr val="595959"/>
            </a:solidFill>
            <a:prstDash val="solid"/>
            <a:round/>
            <a:headEnd len="med" w="med" type="none"/>
            <a:tailEnd len="med" w="med" type="none"/>
          </a:ln>
        </p:spPr>
      </p:cxnSp>
      <p:cxnSp>
        <p:nvCxnSpPr>
          <p:cNvPr id="1773" name="Google Shape;1773;p127"/>
          <p:cNvCxnSpPr>
            <a:stCxn id="1718" idx="2"/>
          </p:cNvCxnSpPr>
          <p:nvPr/>
        </p:nvCxnSpPr>
        <p:spPr>
          <a:xfrm flipH="1">
            <a:off x="3011517" y="3849814"/>
            <a:ext cx="1343100" cy="480000"/>
          </a:xfrm>
          <a:prstGeom prst="straightConnector1">
            <a:avLst/>
          </a:prstGeom>
          <a:noFill/>
          <a:ln cap="flat" cmpd="sng" w="9525">
            <a:solidFill>
              <a:srgbClr val="595959"/>
            </a:solidFill>
            <a:prstDash val="solid"/>
            <a:round/>
            <a:headEnd len="med" w="med" type="none"/>
            <a:tailEnd len="med" w="med" type="none"/>
          </a:ln>
        </p:spPr>
      </p:cxnSp>
      <p:cxnSp>
        <p:nvCxnSpPr>
          <p:cNvPr id="1774" name="Google Shape;1774;p127"/>
          <p:cNvCxnSpPr>
            <a:stCxn id="1717" idx="2"/>
          </p:cNvCxnSpPr>
          <p:nvPr/>
        </p:nvCxnSpPr>
        <p:spPr>
          <a:xfrm flipH="1">
            <a:off x="3011517" y="3369895"/>
            <a:ext cx="1343100" cy="960000"/>
          </a:xfrm>
          <a:prstGeom prst="straightConnector1">
            <a:avLst/>
          </a:prstGeom>
          <a:noFill/>
          <a:ln cap="flat" cmpd="sng" w="9525">
            <a:solidFill>
              <a:srgbClr val="595959"/>
            </a:solidFill>
            <a:prstDash val="solid"/>
            <a:round/>
            <a:headEnd len="med" w="med" type="none"/>
            <a:tailEnd len="med" w="med" type="none"/>
          </a:ln>
        </p:spPr>
      </p:cxnSp>
      <p:cxnSp>
        <p:nvCxnSpPr>
          <p:cNvPr id="1775" name="Google Shape;1775;p127"/>
          <p:cNvCxnSpPr>
            <a:stCxn id="1716" idx="2"/>
          </p:cNvCxnSpPr>
          <p:nvPr/>
        </p:nvCxnSpPr>
        <p:spPr>
          <a:xfrm flipH="1">
            <a:off x="3011517" y="2889976"/>
            <a:ext cx="1343100" cy="1439700"/>
          </a:xfrm>
          <a:prstGeom prst="straightConnector1">
            <a:avLst/>
          </a:prstGeom>
          <a:noFill/>
          <a:ln cap="flat" cmpd="sng" w="9525">
            <a:solidFill>
              <a:srgbClr val="595959"/>
            </a:solidFill>
            <a:prstDash val="solid"/>
            <a:round/>
            <a:headEnd len="med" w="med" type="none"/>
            <a:tailEnd len="med" w="med" type="none"/>
          </a:ln>
        </p:spPr>
      </p:cxnSp>
      <p:cxnSp>
        <p:nvCxnSpPr>
          <p:cNvPr id="1776" name="Google Shape;1776;p127"/>
          <p:cNvCxnSpPr>
            <a:stCxn id="1715" idx="2"/>
          </p:cNvCxnSpPr>
          <p:nvPr/>
        </p:nvCxnSpPr>
        <p:spPr>
          <a:xfrm flipH="1">
            <a:off x="3011517" y="2410057"/>
            <a:ext cx="1343100" cy="1919700"/>
          </a:xfrm>
          <a:prstGeom prst="straightConnector1">
            <a:avLst/>
          </a:prstGeom>
          <a:noFill/>
          <a:ln cap="flat" cmpd="sng" w="9525">
            <a:solidFill>
              <a:srgbClr val="595959"/>
            </a:solidFill>
            <a:prstDash val="solid"/>
            <a:round/>
            <a:headEnd len="med" w="med" type="none"/>
            <a:tailEnd len="med" w="med" type="none"/>
          </a:ln>
        </p:spPr>
      </p:cxnSp>
      <p:cxnSp>
        <p:nvCxnSpPr>
          <p:cNvPr id="1777" name="Google Shape;1777;p127"/>
          <p:cNvCxnSpPr/>
          <p:nvPr/>
        </p:nvCxnSpPr>
        <p:spPr>
          <a:xfrm rot="10800000">
            <a:off x="3011713" y="4329705"/>
            <a:ext cx="1342800" cy="0"/>
          </a:xfrm>
          <a:prstGeom prst="straightConnector1">
            <a:avLst/>
          </a:prstGeom>
          <a:noFill/>
          <a:ln cap="flat" cmpd="sng" w="9525">
            <a:solidFill>
              <a:srgbClr val="595959"/>
            </a:solidFill>
            <a:prstDash val="solid"/>
            <a:round/>
            <a:headEnd len="med" w="med" type="none"/>
            <a:tailEnd len="med" w="med" type="none"/>
          </a:ln>
        </p:spPr>
      </p:cxnSp>
      <p:cxnSp>
        <p:nvCxnSpPr>
          <p:cNvPr id="1778" name="Google Shape;1778;p127"/>
          <p:cNvCxnSpPr>
            <a:stCxn id="1719" idx="2"/>
          </p:cNvCxnSpPr>
          <p:nvPr/>
        </p:nvCxnSpPr>
        <p:spPr>
          <a:xfrm rot="10800000">
            <a:off x="3011734" y="3849733"/>
            <a:ext cx="1342800" cy="480000"/>
          </a:xfrm>
          <a:prstGeom prst="straightConnector1">
            <a:avLst/>
          </a:prstGeom>
          <a:noFill/>
          <a:ln cap="flat" cmpd="sng" w="9525">
            <a:solidFill>
              <a:srgbClr val="595959"/>
            </a:solidFill>
            <a:prstDash val="solid"/>
            <a:round/>
            <a:headEnd len="med" w="med" type="none"/>
            <a:tailEnd len="med" w="med" type="none"/>
          </a:ln>
        </p:spPr>
      </p:cxnSp>
      <p:cxnSp>
        <p:nvCxnSpPr>
          <p:cNvPr id="1779" name="Google Shape;1779;p127"/>
          <p:cNvCxnSpPr>
            <a:stCxn id="1719" idx="2"/>
          </p:cNvCxnSpPr>
          <p:nvPr/>
        </p:nvCxnSpPr>
        <p:spPr>
          <a:xfrm rot="10800000">
            <a:off x="3011734" y="3369733"/>
            <a:ext cx="1342800" cy="960000"/>
          </a:xfrm>
          <a:prstGeom prst="straightConnector1">
            <a:avLst/>
          </a:prstGeom>
          <a:noFill/>
          <a:ln cap="flat" cmpd="sng" w="9525">
            <a:solidFill>
              <a:srgbClr val="595959"/>
            </a:solidFill>
            <a:prstDash val="solid"/>
            <a:round/>
            <a:headEnd len="med" w="med" type="none"/>
            <a:tailEnd len="med" w="med" type="none"/>
          </a:ln>
        </p:spPr>
      </p:cxnSp>
      <p:cxnSp>
        <p:nvCxnSpPr>
          <p:cNvPr id="1780" name="Google Shape;1780;p127"/>
          <p:cNvCxnSpPr/>
          <p:nvPr/>
        </p:nvCxnSpPr>
        <p:spPr>
          <a:xfrm rot="10800000">
            <a:off x="3011713" y="2890005"/>
            <a:ext cx="1342800" cy="1439700"/>
          </a:xfrm>
          <a:prstGeom prst="straightConnector1">
            <a:avLst/>
          </a:prstGeom>
          <a:noFill/>
          <a:ln cap="flat" cmpd="sng" w="9525">
            <a:solidFill>
              <a:srgbClr val="595959"/>
            </a:solidFill>
            <a:prstDash val="solid"/>
            <a:round/>
            <a:headEnd len="med" w="med" type="none"/>
            <a:tailEnd len="med" w="med" type="none"/>
          </a:ln>
        </p:spPr>
      </p:cxnSp>
      <p:cxnSp>
        <p:nvCxnSpPr>
          <p:cNvPr id="1781" name="Google Shape;1781;p127"/>
          <p:cNvCxnSpPr>
            <a:stCxn id="1719" idx="2"/>
          </p:cNvCxnSpPr>
          <p:nvPr/>
        </p:nvCxnSpPr>
        <p:spPr>
          <a:xfrm rot="10800000">
            <a:off x="3011734" y="2410033"/>
            <a:ext cx="1342800" cy="1919700"/>
          </a:xfrm>
          <a:prstGeom prst="straightConnector1">
            <a:avLst/>
          </a:prstGeom>
          <a:noFill/>
          <a:ln cap="flat" cmpd="sng" w="9525">
            <a:solidFill>
              <a:srgbClr val="595959"/>
            </a:solidFill>
            <a:prstDash val="solid"/>
            <a:round/>
            <a:headEnd len="med" w="med" type="none"/>
            <a:tailEnd len="med" w="med" type="none"/>
          </a:ln>
        </p:spPr>
      </p:cxnSp>
      <p:cxnSp>
        <p:nvCxnSpPr>
          <p:cNvPr id="1782" name="Google Shape;1782;p127"/>
          <p:cNvCxnSpPr>
            <a:endCxn id="1711" idx="6"/>
          </p:cNvCxnSpPr>
          <p:nvPr/>
        </p:nvCxnSpPr>
        <p:spPr>
          <a:xfrm rot="10800000">
            <a:off x="3010472" y="2410057"/>
            <a:ext cx="1344300" cy="0"/>
          </a:xfrm>
          <a:prstGeom prst="straightConnector1">
            <a:avLst/>
          </a:prstGeom>
          <a:noFill/>
          <a:ln cap="flat" cmpd="sng" w="9525">
            <a:solidFill>
              <a:srgbClr val="595959"/>
            </a:solidFill>
            <a:prstDash val="solid"/>
            <a:round/>
            <a:headEnd len="med" w="med" type="none"/>
            <a:tailEnd len="med" w="med" type="none"/>
          </a:ln>
        </p:spPr>
      </p:cxnSp>
      <p:cxnSp>
        <p:nvCxnSpPr>
          <p:cNvPr id="1783" name="Google Shape;1783;p127"/>
          <p:cNvCxnSpPr>
            <a:stCxn id="1726" idx="6"/>
            <a:endCxn id="1721" idx="2"/>
          </p:cNvCxnSpPr>
          <p:nvPr/>
        </p:nvCxnSpPr>
        <p:spPr>
          <a:xfrm>
            <a:off x="1152688" y="2409974"/>
            <a:ext cx="1446300" cy="960000"/>
          </a:xfrm>
          <a:prstGeom prst="straightConnector1">
            <a:avLst/>
          </a:prstGeom>
          <a:noFill/>
          <a:ln cap="flat" cmpd="sng" w="9525">
            <a:solidFill>
              <a:srgbClr val="595959"/>
            </a:solidFill>
            <a:prstDash val="solid"/>
            <a:round/>
            <a:headEnd len="med" w="med" type="none"/>
            <a:tailEnd len="med" w="med" type="none"/>
          </a:ln>
        </p:spPr>
      </p:cxnSp>
      <p:cxnSp>
        <p:nvCxnSpPr>
          <p:cNvPr id="1784" name="Google Shape;1784;p127"/>
          <p:cNvCxnSpPr>
            <a:stCxn id="1726" idx="6"/>
            <a:endCxn id="1722" idx="2"/>
          </p:cNvCxnSpPr>
          <p:nvPr/>
        </p:nvCxnSpPr>
        <p:spPr>
          <a:xfrm>
            <a:off x="1152688" y="2409974"/>
            <a:ext cx="1446300" cy="1439700"/>
          </a:xfrm>
          <a:prstGeom prst="straightConnector1">
            <a:avLst/>
          </a:prstGeom>
          <a:noFill/>
          <a:ln cap="flat" cmpd="sng" w="9525">
            <a:solidFill>
              <a:schemeClr val="dk2"/>
            </a:solidFill>
            <a:prstDash val="solid"/>
            <a:round/>
            <a:headEnd len="med" w="med" type="none"/>
            <a:tailEnd len="med" w="med" type="none"/>
          </a:ln>
        </p:spPr>
      </p:cxnSp>
      <p:cxnSp>
        <p:nvCxnSpPr>
          <p:cNvPr id="1785" name="Google Shape;1785;p127"/>
          <p:cNvCxnSpPr>
            <a:stCxn id="1726" idx="6"/>
            <a:endCxn id="1723" idx="2"/>
          </p:cNvCxnSpPr>
          <p:nvPr/>
        </p:nvCxnSpPr>
        <p:spPr>
          <a:xfrm>
            <a:off x="1152688" y="2409974"/>
            <a:ext cx="1446000" cy="1919700"/>
          </a:xfrm>
          <a:prstGeom prst="straightConnector1">
            <a:avLst/>
          </a:prstGeom>
          <a:noFill/>
          <a:ln cap="flat" cmpd="sng" w="9525">
            <a:solidFill>
              <a:schemeClr val="dk2"/>
            </a:solidFill>
            <a:prstDash val="solid"/>
            <a:round/>
            <a:headEnd len="med" w="med" type="none"/>
            <a:tailEnd len="med" w="med" type="none"/>
          </a:ln>
        </p:spPr>
      </p:cxnSp>
      <p:cxnSp>
        <p:nvCxnSpPr>
          <p:cNvPr id="1786" name="Google Shape;1786;p127"/>
          <p:cNvCxnSpPr>
            <a:stCxn id="1727" idx="6"/>
            <a:endCxn id="1721" idx="2"/>
          </p:cNvCxnSpPr>
          <p:nvPr/>
        </p:nvCxnSpPr>
        <p:spPr>
          <a:xfrm>
            <a:off x="1152688" y="2889893"/>
            <a:ext cx="1446300" cy="480000"/>
          </a:xfrm>
          <a:prstGeom prst="straightConnector1">
            <a:avLst/>
          </a:prstGeom>
          <a:noFill/>
          <a:ln cap="flat" cmpd="sng" w="9525">
            <a:solidFill>
              <a:schemeClr val="dk2"/>
            </a:solidFill>
            <a:prstDash val="solid"/>
            <a:round/>
            <a:headEnd len="med" w="med" type="none"/>
            <a:tailEnd len="med" w="med" type="none"/>
          </a:ln>
        </p:spPr>
      </p:cxnSp>
      <p:cxnSp>
        <p:nvCxnSpPr>
          <p:cNvPr id="1787" name="Google Shape;1787;p127"/>
          <p:cNvCxnSpPr>
            <a:stCxn id="1727" idx="6"/>
            <a:endCxn id="1722" idx="2"/>
          </p:cNvCxnSpPr>
          <p:nvPr/>
        </p:nvCxnSpPr>
        <p:spPr>
          <a:xfrm>
            <a:off x="1152688" y="2889893"/>
            <a:ext cx="1446300" cy="960000"/>
          </a:xfrm>
          <a:prstGeom prst="straightConnector1">
            <a:avLst/>
          </a:prstGeom>
          <a:noFill/>
          <a:ln cap="flat" cmpd="sng" w="9525">
            <a:solidFill>
              <a:schemeClr val="dk2"/>
            </a:solidFill>
            <a:prstDash val="solid"/>
            <a:round/>
            <a:headEnd len="med" w="med" type="none"/>
            <a:tailEnd len="med" w="med" type="none"/>
          </a:ln>
        </p:spPr>
      </p:cxnSp>
      <p:cxnSp>
        <p:nvCxnSpPr>
          <p:cNvPr id="1788" name="Google Shape;1788;p127"/>
          <p:cNvCxnSpPr>
            <a:stCxn id="1727" idx="6"/>
            <a:endCxn id="1723" idx="2"/>
          </p:cNvCxnSpPr>
          <p:nvPr/>
        </p:nvCxnSpPr>
        <p:spPr>
          <a:xfrm>
            <a:off x="1152688" y="2889893"/>
            <a:ext cx="1446000" cy="1439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28"/>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3000"/>
              <a:t>A neural network model with more than one hidden layer is known as a </a:t>
            </a:r>
            <a:r>
              <a:rPr b="1" lang="en" sz="3000">
                <a:highlight>
                  <a:srgbClr val="FFFF00"/>
                </a:highlight>
              </a:rPr>
              <a:t>deep neural network</a:t>
            </a:r>
            <a:r>
              <a:rPr lang="en" sz="3000"/>
              <a:t> or </a:t>
            </a:r>
            <a:r>
              <a:rPr b="1" lang="en" sz="3000">
                <a:highlight>
                  <a:srgbClr val="FFFF00"/>
                </a:highlight>
              </a:rPr>
              <a:t>deep learning model</a:t>
            </a:r>
            <a:r>
              <a:rPr lang="en" sz="3000"/>
              <a:t>.</a:t>
            </a:r>
            <a:endParaRPr sz="3000"/>
          </a:p>
        </p:txBody>
      </p:sp>
      <p:sp>
        <p:nvSpPr>
          <p:cNvPr id="1794" name="Google Shape;1794;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5" name="Google Shape;1795;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1" name="Google Shape;1801;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02" name="Google Shape;1802;p129"/>
          <p:cNvSpPr txBox="1"/>
          <p:nvPr>
            <p:ph type="title"/>
          </p:nvPr>
        </p:nvSpPr>
        <p:spPr>
          <a:xfrm>
            <a:off x="25" y="274800"/>
            <a:ext cx="8869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Deep learning models function similarly to the basic neural network, with </a:t>
            </a:r>
            <a:r>
              <a:rPr lang="en">
                <a:solidFill>
                  <a:srgbClr val="00C8E9"/>
                </a:solidFill>
              </a:rPr>
              <a:t>one major difference</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3" name="Google Shape;1533;p112"/>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4" name="Google Shape;153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990"/>
              <a:buFont typeface="Arial"/>
              <a:buNone/>
            </a:pPr>
            <a:r>
              <a:rPr lang="en" sz="2460">
                <a:solidFill>
                  <a:schemeClr val="dk1"/>
                </a:solidFill>
              </a:rPr>
              <a:t>Class Objectives</a:t>
            </a:r>
            <a:endParaRPr sz="2460">
              <a:solidFill>
                <a:schemeClr val="dk1"/>
              </a:solidFill>
            </a:endParaRPr>
          </a:p>
          <a:p>
            <a:pPr indent="0" lvl="0" marL="0" rtl="0" algn="l">
              <a:spcBef>
                <a:spcPts val="0"/>
              </a:spcBef>
              <a:spcAft>
                <a:spcPts val="0"/>
              </a:spcAft>
              <a:buSzPts val="990"/>
              <a:buNone/>
            </a:pPr>
            <a:r>
              <a:t/>
            </a:r>
            <a:endParaRPr sz="2160"/>
          </a:p>
        </p:txBody>
      </p:sp>
      <p:sp>
        <p:nvSpPr>
          <p:cNvPr id="1535" name="Google Shape;1535;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By the end of this lesson, you will be able to:</a:t>
            </a:r>
            <a:endParaRPr/>
          </a:p>
        </p:txBody>
      </p:sp>
      <p:sp>
        <p:nvSpPr>
          <p:cNvPr id="1536" name="Google Shape;1536;p112"/>
          <p:cNvSpPr txBox="1"/>
          <p:nvPr>
            <p:ph idx="2" type="subTitle"/>
          </p:nvPr>
        </p:nvSpPr>
        <p:spPr>
          <a:xfrm>
            <a:off x="0" y="1400375"/>
            <a:ext cx="9144000" cy="606900"/>
          </a:xfrm>
          <a:prstGeom prst="rect">
            <a:avLst/>
          </a:prstGeom>
        </p:spPr>
        <p:txBody>
          <a:bodyPr anchorCtr="0" anchor="ctr" bIns="91425" lIns="1554475" spcFirstLastPara="1" rIns="18287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rgbClr val="043461"/>
                </a:solidFill>
              </a:rPr>
              <a:t>Implement deep neural network models using TensorFlow</a:t>
            </a:r>
            <a:r>
              <a:rPr lang="en" sz="1600">
                <a:solidFill>
                  <a:srgbClr val="043461"/>
                </a:solidFill>
              </a:rPr>
              <a:t>.</a:t>
            </a:r>
            <a:endParaRPr sz="1600">
              <a:solidFill>
                <a:srgbClr val="043461"/>
              </a:solidFill>
            </a:endParaRPr>
          </a:p>
        </p:txBody>
      </p:sp>
      <p:sp>
        <p:nvSpPr>
          <p:cNvPr id="1537" name="Google Shape;1537;p112"/>
          <p:cNvSpPr txBox="1"/>
          <p:nvPr>
            <p:ph idx="3" type="subTitle"/>
          </p:nvPr>
        </p:nvSpPr>
        <p:spPr>
          <a:xfrm>
            <a:off x="0" y="2233538"/>
            <a:ext cx="9144000" cy="606900"/>
          </a:xfrm>
          <a:prstGeom prst="rect">
            <a:avLst/>
          </a:prstGeom>
        </p:spPr>
        <p:txBody>
          <a:bodyPr anchorCtr="0" anchor="ctr" bIns="91425" lIns="1554475" spcFirstLastPara="1" rIns="18287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rgbClr val="043461"/>
                </a:solidFill>
              </a:rPr>
              <a:t>Explain how different neural network structures change algorithm performance</a:t>
            </a:r>
            <a:r>
              <a:rPr lang="en" sz="1600">
                <a:solidFill>
                  <a:srgbClr val="043461"/>
                </a:solidFill>
              </a:rPr>
              <a:t>.</a:t>
            </a:r>
            <a:endParaRPr sz="1600">
              <a:solidFill>
                <a:srgbClr val="043461"/>
              </a:solidFill>
            </a:endParaRPr>
          </a:p>
        </p:txBody>
      </p:sp>
      <p:sp>
        <p:nvSpPr>
          <p:cNvPr id="1538" name="Google Shape;1538;p112"/>
          <p:cNvSpPr txBox="1"/>
          <p:nvPr>
            <p:ph idx="4" type="subTitle"/>
          </p:nvPr>
        </p:nvSpPr>
        <p:spPr>
          <a:xfrm>
            <a:off x="0" y="3076250"/>
            <a:ext cx="9144000" cy="606900"/>
          </a:xfrm>
          <a:prstGeom prst="rect">
            <a:avLst/>
          </a:prstGeom>
        </p:spPr>
        <p:txBody>
          <a:bodyPr anchorCtr="0" anchor="ctr" bIns="91425" lIns="1554475" spcFirstLastPara="1" rIns="18287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rgbClr val="043461"/>
                </a:solidFill>
              </a:rPr>
              <a:t>Save trained</a:t>
            </a:r>
            <a:r>
              <a:rPr lang="en" sz="1600">
                <a:solidFill>
                  <a:srgbClr val="043461"/>
                </a:solidFill>
              </a:rPr>
              <a:t> TensorFlow models for later use.</a:t>
            </a:r>
            <a:endParaRPr sz="1600">
              <a:solidFill>
                <a:srgbClr val="04346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3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t>
            </a:r>
            <a:r>
              <a:rPr lang="en"/>
              <a:t>asic Neural Network vs. </a:t>
            </a:r>
            <a:r>
              <a:rPr lang="en"/>
              <a:t>Deep Learning Model</a:t>
            </a:r>
            <a:endParaRPr/>
          </a:p>
        </p:txBody>
      </p:sp>
      <p:sp>
        <p:nvSpPr>
          <p:cNvPr id="1808" name="Google Shape;1808;p130"/>
          <p:cNvSpPr txBox="1"/>
          <p:nvPr>
            <p:ph idx="1" type="subTitle"/>
          </p:nvPr>
        </p:nvSpPr>
        <p:spPr>
          <a:xfrm>
            <a:off x="0" y="675975"/>
            <a:ext cx="9168600" cy="78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T</a:t>
            </a:r>
            <a:r>
              <a:rPr lang="en" sz="1700"/>
              <a:t>he outputs of one hidden layer become the inputs to additional hidden layers of neurons. This enables the next layer of neurons to evaluate higher-order interactions between weighted variables and to identify complex, nonlinear relationships.</a:t>
            </a:r>
            <a:endParaRPr sz="1700"/>
          </a:p>
        </p:txBody>
      </p:sp>
      <p:sp>
        <p:nvSpPr>
          <p:cNvPr id="1809" name="Google Shape;1809;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0" name="Google Shape;1810;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811" name="Google Shape;1811;p130"/>
          <p:cNvGrpSpPr/>
          <p:nvPr/>
        </p:nvGrpSpPr>
        <p:grpSpPr>
          <a:xfrm>
            <a:off x="5054123" y="2173749"/>
            <a:ext cx="3743586" cy="2497031"/>
            <a:chOff x="4496000" y="1815234"/>
            <a:chExt cx="4412525" cy="2943224"/>
          </a:xfrm>
        </p:grpSpPr>
        <p:sp>
          <p:nvSpPr>
            <p:cNvPr id="1812" name="Google Shape;1812;p130"/>
            <p:cNvSpPr/>
            <p:nvPr/>
          </p:nvSpPr>
          <p:spPr>
            <a:xfrm>
              <a:off x="7337285"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0"/>
            <p:cNvSpPr txBox="1"/>
            <p:nvPr/>
          </p:nvSpPr>
          <p:spPr>
            <a:xfrm>
              <a:off x="4496000" y="1815234"/>
              <a:ext cx="6870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Input</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endParaRPr b="1" sz="1100">
                <a:latin typeface="Roboto"/>
                <a:ea typeface="Roboto"/>
                <a:cs typeface="Roboto"/>
                <a:sym typeface="Roboto"/>
              </a:endParaRPr>
            </a:p>
          </p:txBody>
        </p:sp>
        <p:sp>
          <p:nvSpPr>
            <p:cNvPr id="1814" name="Google Shape;1814;p130"/>
            <p:cNvSpPr txBox="1"/>
            <p:nvPr/>
          </p:nvSpPr>
          <p:spPr>
            <a:xfrm>
              <a:off x="7980025" y="1815234"/>
              <a:ext cx="9285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Output</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endParaRPr b="1" sz="1100">
                <a:latin typeface="Roboto"/>
                <a:ea typeface="Roboto"/>
                <a:cs typeface="Roboto"/>
                <a:sym typeface="Roboto"/>
              </a:endParaRPr>
            </a:p>
          </p:txBody>
        </p:sp>
        <p:sp>
          <p:nvSpPr>
            <p:cNvPr id="1815" name="Google Shape;1815;p130"/>
            <p:cNvSpPr/>
            <p:nvPr/>
          </p:nvSpPr>
          <p:spPr>
            <a:xfrm>
              <a:off x="7337285" y="2907101"/>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30"/>
            <p:cNvSpPr/>
            <p:nvPr/>
          </p:nvSpPr>
          <p:spPr>
            <a:xfrm>
              <a:off x="7337285" y="3387020"/>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0"/>
            <p:cNvSpPr/>
            <p:nvPr/>
          </p:nvSpPr>
          <p:spPr>
            <a:xfrm>
              <a:off x="7337285" y="386693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30"/>
            <p:cNvSpPr/>
            <p:nvPr/>
          </p:nvSpPr>
          <p:spPr>
            <a:xfrm>
              <a:off x="7337285" y="4346858"/>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30"/>
            <p:cNvSpPr/>
            <p:nvPr/>
          </p:nvSpPr>
          <p:spPr>
            <a:xfrm>
              <a:off x="8238484" y="2427099"/>
              <a:ext cx="411600" cy="4116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0"/>
            <p:cNvSpPr/>
            <p:nvPr/>
          </p:nvSpPr>
          <p:spPr>
            <a:xfrm>
              <a:off x="6436086"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0"/>
            <p:cNvSpPr/>
            <p:nvPr/>
          </p:nvSpPr>
          <p:spPr>
            <a:xfrm>
              <a:off x="6436086" y="2907101"/>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0"/>
            <p:cNvSpPr/>
            <p:nvPr/>
          </p:nvSpPr>
          <p:spPr>
            <a:xfrm>
              <a:off x="6436086" y="3387020"/>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0"/>
            <p:cNvSpPr/>
            <p:nvPr/>
          </p:nvSpPr>
          <p:spPr>
            <a:xfrm>
              <a:off x="6436086" y="386693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30"/>
            <p:cNvSpPr/>
            <p:nvPr/>
          </p:nvSpPr>
          <p:spPr>
            <a:xfrm>
              <a:off x="6436086" y="4346858"/>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30"/>
            <p:cNvSpPr/>
            <p:nvPr/>
          </p:nvSpPr>
          <p:spPr>
            <a:xfrm>
              <a:off x="5534887"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30"/>
            <p:cNvSpPr txBox="1"/>
            <p:nvPr/>
          </p:nvSpPr>
          <p:spPr>
            <a:xfrm>
              <a:off x="5319187" y="1815234"/>
              <a:ext cx="8430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1</a:t>
              </a:r>
              <a:endParaRPr b="1" sz="1100">
                <a:latin typeface="Roboto"/>
                <a:ea typeface="Roboto"/>
                <a:cs typeface="Roboto"/>
                <a:sym typeface="Roboto"/>
              </a:endParaRPr>
            </a:p>
          </p:txBody>
        </p:sp>
        <p:sp>
          <p:nvSpPr>
            <p:cNvPr id="1827" name="Google Shape;1827;p130"/>
            <p:cNvSpPr/>
            <p:nvPr/>
          </p:nvSpPr>
          <p:spPr>
            <a:xfrm>
              <a:off x="5534887" y="2907101"/>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30"/>
            <p:cNvSpPr/>
            <p:nvPr/>
          </p:nvSpPr>
          <p:spPr>
            <a:xfrm>
              <a:off x="5534887" y="3387020"/>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0"/>
            <p:cNvSpPr/>
            <p:nvPr/>
          </p:nvSpPr>
          <p:spPr>
            <a:xfrm>
              <a:off x="5534887" y="386693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30"/>
            <p:cNvSpPr/>
            <p:nvPr/>
          </p:nvSpPr>
          <p:spPr>
            <a:xfrm>
              <a:off x="5534887" y="4346858"/>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30"/>
            <p:cNvSpPr txBox="1"/>
            <p:nvPr/>
          </p:nvSpPr>
          <p:spPr>
            <a:xfrm>
              <a:off x="6220387" y="1815234"/>
              <a:ext cx="8430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2</a:t>
              </a:r>
              <a:endParaRPr b="1" sz="1100">
                <a:latin typeface="Roboto"/>
                <a:ea typeface="Roboto"/>
                <a:cs typeface="Roboto"/>
                <a:sym typeface="Roboto"/>
              </a:endParaRPr>
            </a:p>
          </p:txBody>
        </p:sp>
        <p:sp>
          <p:nvSpPr>
            <p:cNvPr id="1832" name="Google Shape;1832;p130"/>
            <p:cNvSpPr txBox="1"/>
            <p:nvPr/>
          </p:nvSpPr>
          <p:spPr>
            <a:xfrm>
              <a:off x="7111438" y="1815234"/>
              <a:ext cx="8205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3</a:t>
              </a:r>
              <a:endParaRPr b="1" sz="1100">
                <a:latin typeface="Roboto"/>
                <a:ea typeface="Roboto"/>
                <a:cs typeface="Roboto"/>
                <a:sym typeface="Roboto"/>
              </a:endParaRPr>
            </a:p>
          </p:txBody>
        </p:sp>
        <p:sp>
          <p:nvSpPr>
            <p:cNvPr id="1833" name="Google Shape;1833;p130"/>
            <p:cNvSpPr/>
            <p:nvPr/>
          </p:nvSpPr>
          <p:spPr>
            <a:xfrm>
              <a:off x="4633688" y="2427099"/>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0"/>
            <p:cNvSpPr/>
            <p:nvPr/>
          </p:nvSpPr>
          <p:spPr>
            <a:xfrm>
              <a:off x="4633688" y="2907018"/>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5" name="Google Shape;1835;p130"/>
            <p:cNvCxnSpPr/>
            <p:nvPr/>
          </p:nvCxnSpPr>
          <p:spPr>
            <a:xfrm flipH="1" rot="10800000">
              <a:off x="7748931" y="2632967"/>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1836" name="Google Shape;1836;p130"/>
            <p:cNvCxnSpPr/>
            <p:nvPr/>
          </p:nvCxnSpPr>
          <p:spPr>
            <a:xfrm flipH="1" rot="10800000">
              <a:off x="7748875" y="2632874"/>
              <a:ext cx="489300" cy="960000"/>
            </a:xfrm>
            <a:prstGeom prst="straightConnector1">
              <a:avLst/>
            </a:prstGeom>
            <a:noFill/>
            <a:ln cap="flat" cmpd="sng" w="9525">
              <a:solidFill>
                <a:srgbClr val="595959"/>
              </a:solidFill>
              <a:prstDash val="solid"/>
              <a:round/>
              <a:headEnd len="med" w="med" type="none"/>
              <a:tailEnd len="med" w="med" type="none"/>
            </a:ln>
          </p:spPr>
        </p:cxnSp>
        <p:cxnSp>
          <p:nvCxnSpPr>
            <p:cNvPr id="1837" name="Google Shape;1837;p130"/>
            <p:cNvCxnSpPr/>
            <p:nvPr/>
          </p:nvCxnSpPr>
          <p:spPr>
            <a:xfrm flipH="1" rot="10800000">
              <a:off x="7748875" y="2633060"/>
              <a:ext cx="489300" cy="1439700"/>
            </a:xfrm>
            <a:prstGeom prst="straightConnector1">
              <a:avLst/>
            </a:prstGeom>
            <a:noFill/>
            <a:ln cap="flat" cmpd="sng" w="9525">
              <a:solidFill>
                <a:srgbClr val="595959"/>
              </a:solidFill>
              <a:prstDash val="solid"/>
              <a:round/>
              <a:headEnd len="med" w="med" type="none"/>
              <a:tailEnd len="med" w="med" type="none"/>
            </a:ln>
          </p:spPr>
        </p:cxnSp>
        <p:cxnSp>
          <p:nvCxnSpPr>
            <p:cNvPr id="1838" name="Google Shape;1838;p130"/>
            <p:cNvCxnSpPr/>
            <p:nvPr/>
          </p:nvCxnSpPr>
          <p:spPr>
            <a:xfrm flipH="1">
              <a:off x="7749175" y="2633052"/>
              <a:ext cx="489300" cy="1919700"/>
            </a:xfrm>
            <a:prstGeom prst="straightConnector1">
              <a:avLst/>
            </a:prstGeom>
            <a:noFill/>
            <a:ln cap="flat" cmpd="sng" w="9525">
              <a:solidFill>
                <a:srgbClr val="595959"/>
              </a:solidFill>
              <a:prstDash val="solid"/>
              <a:round/>
              <a:headEnd len="med" w="med" type="none"/>
              <a:tailEnd len="med" w="med" type="none"/>
            </a:ln>
          </p:spPr>
        </p:cxnSp>
        <p:cxnSp>
          <p:nvCxnSpPr>
            <p:cNvPr id="1839" name="Google Shape;1839;p130"/>
            <p:cNvCxnSpPr/>
            <p:nvPr/>
          </p:nvCxnSpPr>
          <p:spPr>
            <a:xfrm rot="10800000">
              <a:off x="7749175" y="2633052"/>
              <a:ext cx="489300" cy="0"/>
            </a:xfrm>
            <a:prstGeom prst="straightConnector1">
              <a:avLst/>
            </a:prstGeom>
            <a:noFill/>
            <a:ln cap="flat" cmpd="sng" w="9525">
              <a:solidFill>
                <a:srgbClr val="595959"/>
              </a:solidFill>
              <a:prstDash val="solid"/>
              <a:round/>
              <a:headEnd len="med" w="med" type="none"/>
              <a:tailEnd len="med" w="med" type="none"/>
            </a:ln>
          </p:spPr>
        </p:cxnSp>
        <p:cxnSp>
          <p:nvCxnSpPr>
            <p:cNvPr id="1840" name="Google Shape;1840;p130"/>
            <p:cNvCxnSpPr/>
            <p:nvPr/>
          </p:nvCxnSpPr>
          <p:spPr>
            <a:xfrm rot="10800000">
              <a:off x="5045232" y="2634576"/>
              <a:ext cx="483000" cy="0"/>
            </a:xfrm>
            <a:prstGeom prst="straightConnector1">
              <a:avLst/>
            </a:prstGeom>
            <a:noFill/>
            <a:ln cap="flat" cmpd="sng" w="9525">
              <a:solidFill>
                <a:srgbClr val="595959"/>
              </a:solidFill>
              <a:prstDash val="solid"/>
              <a:round/>
              <a:headEnd len="med" w="med" type="none"/>
              <a:tailEnd len="med" w="med" type="none"/>
            </a:ln>
          </p:spPr>
        </p:cxnSp>
        <p:cxnSp>
          <p:nvCxnSpPr>
            <p:cNvPr id="1841" name="Google Shape;1841;p130"/>
            <p:cNvCxnSpPr/>
            <p:nvPr/>
          </p:nvCxnSpPr>
          <p:spPr>
            <a:xfrm flipH="1" rot="10800000">
              <a:off x="5046465" y="2632982"/>
              <a:ext cx="483000" cy="479700"/>
            </a:xfrm>
            <a:prstGeom prst="straightConnector1">
              <a:avLst/>
            </a:prstGeom>
            <a:noFill/>
            <a:ln cap="flat" cmpd="sng" w="9525">
              <a:solidFill>
                <a:srgbClr val="595959"/>
              </a:solidFill>
              <a:prstDash val="solid"/>
              <a:round/>
              <a:headEnd len="med" w="med" type="none"/>
              <a:tailEnd len="med" w="med" type="none"/>
            </a:ln>
          </p:spPr>
        </p:cxnSp>
        <p:cxnSp>
          <p:nvCxnSpPr>
            <p:cNvPr id="1842" name="Google Shape;1842;p130"/>
            <p:cNvCxnSpPr/>
            <p:nvPr/>
          </p:nvCxnSpPr>
          <p:spPr>
            <a:xfrm>
              <a:off x="5045302" y="2632933"/>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1843" name="Google Shape;1843;p130"/>
            <p:cNvCxnSpPr/>
            <p:nvPr/>
          </p:nvCxnSpPr>
          <p:spPr>
            <a:xfrm>
              <a:off x="5046465" y="3112901"/>
              <a:ext cx="483000" cy="0"/>
            </a:xfrm>
            <a:prstGeom prst="straightConnector1">
              <a:avLst/>
            </a:prstGeom>
            <a:noFill/>
            <a:ln cap="flat" cmpd="sng" w="9525">
              <a:solidFill>
                <a:srgbClr val="595959"/>
              </a:solidFill>
              <a:prstDash val="solid"/>
              <a:round/>
              <a:headEnd len="med" w="med" type="none"/>
              <a:tailEnd len="med" w="med" type="none"/>
            </a:ln>
          </p:spPr>
        </p:cxnSp>
        <p:cxnSp>
          <p:nvCxnSpPr>
            <p:cNvPr id="1844" name="Google Shape;1844;p130"/>
            <p:cNvCxnSpPr/>
            <p:nvPr/>
          </p:nvCxnSpPr>
          <p:spPr>
            <a:xfrm>
              <a:off x="5045302" y="2632900"/>
              <a:ext cx="483000" cy="960000"/>
            </a:xfrm>
            <a:prstGeom prst="straightConnector1">
              <a:avLst/>
            </a:prstGeom>
            <a:noFill/>
            <a:ln cap="flat" cmpd="sng" w="9525">
              <a:solidFill>
                <a:srgbClr val="595959"/>
              </a:solidFill>
              <a:prstDash val="solid"/>
              <a:round/>
              <a:headEnd len="med" w="med" type="none"/>
              <a:tailEnd len="med" w="med" type="none"/>
            </a:ln>
          </p:spPr>
        </p:cxnSp>
        <p:cxnSp>
          <p:nvCxnSpPr>
            <p:cNvPr id="1845" name="Google Shape;1845;p130"/>
            <p:cNvCxnSpPr/>
            <p:nvPr/>
          </p:nvCxnSpPr>
          <p:spPr>
            <a:xfrm>
              <a:off x="5045302" y="2632900"/>
              <a:ext cx="483000" cy="1439700"/>
            </a:xfrm>
            <a:prstGeom prst="straightConnector1">
              <a:avLst/>
            </a:prstGeom>
            <a:noFill/>
            <a:ln cap="flat" cmpd="sng" w="9525">
              <a:solidFill>
                <a:schemeClr val="dk2"/>
              </a:solidFill>
              <a:prstDash val="solid"/>
              <a:round/>
              <a:headEnd len="med" w="med" type="none"/>
              <a:tailEnd len="med" w="med" type="none"/>
            </a:ln>
          </p:spPr>
        </p:cxnSp>
        <p:cxnSp>
          <p:nvCxnSpPr>
            <p:cNvPr id="1846" name="Google Shape;1846;p130"/>
            <p:cNvCxnSpPr/>
            <p:nvPr/>
          </p:nvCxnSpPr>
          <p:spPr>
            <a:xfrm>
              <a:off x="5045302" y="2632900"/>
              <a:ext cx="483000" cy="1919700"/>
            </a:xfrm>
            <a:prstGeom prst="straightConnector1">
              <a:avLst/>
            </a:prstGeom>
            <a:noFill/>
            <a:ln cap="flat" cmpd="sng" w="9525">
              <a:solidFill>
                <a:schemeClr val="dk2"/>
              </a:solidFill>
              <a:prstDash val="solid"/>
              <a:round/>
              <a:headEnd len="med" w="med" type="none"/>
              <a:tailEnd len="med" w="med" type="none"/>
            </a:ln>
          </p:spPr>
        </p:cxnSp>
        <p:cxnSp>
          <p:nvCxnSpPr>
            <p:cNvPr id="1847" name="Google Shape;1847;p130"/>
            <p:cNvCxnSpPr/>
            <p:nvPr/>
          </p:nvCxnSpPr>
          <p:spPr>
            <a:xfrm>
              <a:off x="5045302" y="3112819"/>
              <a:ext cx="483000" cy="480000"/>
            </a:xfrm>
            <a:prstGeom prst="straightConnector1">
              <a:avLst/>
            </a:prstGeom>
            <a:noFill/>
            <a:ln cap="flat" cmpd="sng" w="9525">
              <a:solidFill>
                <a:schemeClr val="dk2"/>
              </a:solidFill>
              <a:prstDash val="solid"/>
              <a:round/>
              <a:headEnd len="med" w="med" type="none"/>
              <a:tailEnd len="med" w="med" type="none"/>
            </a:ln>
          </p:spPr>
        </p:cxnSp>
        <p:cxnSp>
          <p:nvCxnSpPr>
            <p:cNvPr id="1848" name="Google Shape;1848;p130"/>
            <p:cNvCxnSpPr/>
            <p:nvPr/>
          </p:nvCxnSpPr>
          <p:spPr>
            <a:xfrm>
              <a:off x="5045302" y="3112819"/>
              <a:ext cx="483000" cy="960000"/>
            </a:xfrm>
            <a:prstGeom prst="straightConnector1">
              <a:avLst/>
            </a:prstGeom>
            <a:noFill/>
            <a:ln cap="flat" cmpd="sng" w="9525">
              <a:solidFill>
                <a:schemeClr val="dk2"/>
              </a:solidFill>
              <a:prstDash val="solid"/>
              <a:round/>
              <a:headEnd len="med" w="med" type="none"/>
              <a:tailEnd len="med" w="med" type="none"/>
            </a:ln>
          </p:spPr>
        </p:cxnSp>
        <p:cxnSp>
          <p:nvCxnSpPr>
            <p:cNvPr id="1849" name="Google Shape;1849;p130"/>
            <p:cNvCxnSpPr/>
            <p:nvPr/>
          </p:nvCxnSpPr>
          <p:spPr>
            <a:xfrm>
              <a:off x="5045302" y="3112819"/>
              <a:ext cx="483000" cy="1439700"/>
            </a:xfrm>
            <a:prstGeom prst="straightConnector1">
              <a:avLst/>
            </a:prstGeom>
            <a:noFill/>
            <a:ln cap="flat" cmpd="sng" w="9525">
              <a:solidFill>
                <a:schemeClr val="dk2"/>
              </a:solidFill>
              <a:prstDash val="solid"/>
              <a:round/>
              <a:headEnd len="med" w="med" type="none"/>
              <a:tailEnd len="med" w="med" type="none"/>
            </a:ln>
          </p:spPr>
        </p:cxnSp>
        <p:cxnSp>
          <p:nvCxnSpPr>
            <p:cNvPr id="1850" name="Google Shape;1850;p130"/>
            <p:cNvCxnSpPr/>
            <p:nvPr/>
          </p:nvCxnSpPr>
          <p:spPr>
            <a:xfrm flipH="1" rot="10800000">
              <a:off x="5941212" y="263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51" name="Google Shape;1851;p130"/>
            <p:cNvCxnSpPr/>
            <p:nvPr/>
          </p:nvCxnSpPr>
          <p:spPr>
            <a:xfrm>
              <a:off x="5941212" y="2632256"/>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52" name="Google Shape;1852;p130"/>
            <p:cNvCxnSpPr/>
            <p:nvPr/>
          </p:nvCxnSpPr>
          <p:spPr>
            <a:xfrm>
              <a:off x="5941212" y="311217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53" name="Google Shape;1853;p130"/>
            <p:cNvCxnSpPr/>
            <p:nvPr/>
          </p:nvCxnSpPr>
          <p:spPr>
            <a:xfrm>
              <a:off x="5941212" y="2632256"/>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54" name="Google Shape;1854;p130"/>
            <p:cNvCxnSpPr/>
            <p:nvPr/>
          </p:nvCxnSpPr>
          <p:spPr>
            <a:xfrm>
              <a:off x="5941212" y="311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55" name="Google Shape;1855;p130"/>
            <p:cNvCxnSpPr/>
            <p:nvPr/>
          </p:nvCxnSpPr>
          <p:spPr>
            <a:xfrm flipH="1" rot="10800000">
              <a:off x="5941212" y="2632394"/>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56" name="Google Shape;1856;p130"/>
            <p:cNvCxnSpPr/>
            <p:nvPr/>
          </p:nvCxnSpPr>
          <p:spPr>
            <a:xfrm flipH="1" rot="10800000">
              <a:off x="5941212" y="311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57" name="Google Shape;1857;p130"/>
            <p:cNvCxnSpPr/>
            <p:nvPr/>
          </p:nvCxnSpPr>
          <p:spPr>
            <a:xfrm>
              <a:off x="5941212" y="3592094"/>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58" name="Google Shape;1858;p130"/>
            <p:cNvCxnSpPr/>
            <p:nvPr/>
          </p:nvCxnSpPr>
          <p:spPr>
            <a:xfrm>
              <a:off x="5941212" y="359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59" name="Google Shape;1859;p130"/>
            <p:cNvCxnSpPr/>
            <p:nvPr/>
          </p:nvCxnSpPr>
          <p:spPr>
            <a:xfrm flipH="1" rot="10800000">
              <a:off x="5941212" y="2632313"/>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1860" name="Google Shape;1860;p130"/>
            <p:cNvCxnSpPr/>
            <p:nvPr/>
          </p:nvCxnSpPr>
          <p:spPr>
            <a:xfrm flipH="1" rot="10800000">
              <a:off x="5941212" y="3112313"/>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61" name="Google Shape;1861;p130"/>
            <p:cNvCxnSpPr/>
            <p:nvPr/>
          </p:nvCxnSpPr>
          <p:spPr>
            <a:xfrm flipH="1" rot="10800000">
              <a:off x="5941212" y="3592013"/>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62" name="Google Shape;1862;p130"/>
            <p:cNvCxnSpPr/>
            <p:nvPr/>
          </p:nvCxnSpPr>
          <p:spPr>
            <a:xfrm flipH="1">
              <a:off x="5941050" y="4072013"/>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1863" name="Google Shape;1863;p130"/>
            <p:cNvCxnSpPr/>
            <p:nvPr/>
          </p:nvCxnSpPr>
          <p:spPr>
            <a:xfrm flipH="1">
              <a:off x="5941050" y="3592094"/>
              <a:ext cx="489300" cy="959700"/>
            </a:xfrm>
            <a:prstGeom prst="straightConnector1">
              <a:avLst/>
            </a:prstGeom>
            <a:noFill/>
            <a:ln cap="flat" cmpd="sng" w="9525">
              <a:solidFill>
                <a:srgbClr val="595959"/>
              </a:solidFill>
              <a:prstDash val="solid"/>
              <a:round/>
              <a:headEnd len="med" w="med" type="none"/>
              <a:tailEnd len="med" w="med" type="none"/>
            </a:ln>
          </p:spPr>
        </p:cxnSp>
        <p:cxnSp>
          <p:nvCxnSpPr>
            <p:cNvPr id="1864" name="Google Shape;1864;p130"/>
            <p:cNvCxnSpPr/>
            <p:nvPr/>
          </p:nvCxnSpPr>
          <p:spPr>
            <a:xfrm flipH="1">
              <a:off x="5941050" y="3112175"/>
              <a:ext cx="489300" cy="1439700"/>
            </a:xfrm>
            <a:prstGeom prst="straightConnector1">
              <a:avLst/>
            </a:prstGeom>
            <a:noFill/>
            <a:ln cap="flat" cmpd="sng" w="9525">
              <a:solidFill>
                <a:srgbClr val="595959"/>
              </a:solidFill>
              <a:prstDash val="solid"/>
              <a:round/>
              <a:headEnd len="med" w="med" type="none"/>
              <a:tailEnd len="med" w="med" type="none"/>
            </a:ln>
          </p:spPr>
        </p:cxnSp>
        <p:cxnSp>
          <p:nvCxnSpPr>
            <p:cNvPr id="1865" name="Google Shape;1865;p130"/>
            <p:cNvCxnSpPr/>
            <p:nvPr/>
          </p:nvCxnSpPr>
          <p:spPr>
            <a:xfrm flipH="1">
              <a:off x="5941050" y="2632256"/>
              <a:ext cx="489300" cy="1919700"/>
            </a:xfrm>
            <a:prstGeom prst="straightConnector1">
              <a:avLst/>
            </a:prstGeom>
            <a:noFill/>
            <a:ln cap="flat" cmpd="sng" w="9525">
              <a:solidFill>
                <a:srgbClr val="595959"/>
              </a:solidFill>
              <a:prstDash val="solid"/>
              <a:round/>
              <a:headEnd len="med" w="med" type="none"/>
              <a:tailEnd len="med" w="med" type="none"/>
            </a:ln>
          </p:spPr>
        </p:cxnSp>
        <p:cxnSp>
          <p:nvCxnSpPr>
            <p:cNvPr id="1866" name="Google Shape;1866;p130"/>
            <p:cNvCxnSpPr/>
            <p:nvPr/>
          </p:nvCxnSpPr>
          <p:spPr>
            <a:xfrm rot="10800000">
              <a:off x="5941273" y="4071932"/>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67" name="Google Shape;1867;p130"/>
            <p:cNvCxnSpPr/>
            <p:nvPr/>
          </p:nvCxnSpPr>
          <p:spPr>
            <a:xfrm rot="10800000">
              <a:off x="5941273" y="3592232"/>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68" name="Google Shape;1868;p130"/>
            <p:cNvCxnSpPr/>
            <p:nvPr/>
          </p:nvCxnSpPr>
          <p:spPr>
            <a:xfrm rot="10800000">
              <a:off x="5941273" y="3112232"/>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1869" name="Google Shape;1869;p130"/>
            <p:cNvCxnSpPr/>
            <p:nvPr/>
          </p:nvCxnSpPr>
          <p:spPr>
            <a:xfrm rot="10800000">
              <a:off x="5941273" y="2632232"/>
              <a:ext cx="489000" cy="1919700"/>
            </a:xfrm>
            <a:prstGeom prst="straightConnector1">
              <a:avLst/>
            </a:prstGeom>
            <a:noFill/>
            <a:ln cap="flat" cmpd="sng" w="9525">
              <a:solidFill>
                <a:srgbClr val="595959"/>
              </a:solidFill>
              <a:prstDash val="solid"/>
              <a:round/>
              <a:headEnd len="med" w="med" type="none"/>
              <a:tailEnd len="med" w="med" type="none"/>
            </a:ln>
          </p:spPr>
        </p:cxnSp>
        <p:cxnSp>
          <p:nvCxnSpPr>
            <p:cNvPr id="1870" name="Google Shape;1870;p130"/>
            <p:cNvCxnSpPr/>
            <p:nvPr/>
          </p:nvCxnSpPr>
          <p:spPr>
            <a:xfrm>
              <a:off x="5941212" y="455332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71" name="Google Shape;1871;p130"/>
            <p:cNvCxnSpPr/>
            <p:nvPr/>
          </p:nvCxnSpPr>
          <p:spPr>
            <a:xfrm>
              <a:off x="5941212" y="2632318"/>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72" name="Google Shape;1872;p130"/>
            <p:cNvCxnSpPr/>
            <p:nvPr/>
          </p:nvCxnSpPr>
          <p:spPr>
            <a:xfrm flipH="1" rot="10800000">
              <a:off x="6845274" y="263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73" name="Google Shape;1873;p130"/>
            <p:cNvCxnSpPr/>
            <p:nvPr/>
          </p:nvCxnSpPr>
          <p:spPr>
            <a:xfrm>
              <a:off x="6845274" y="2632256"/>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74" name="Google Shape;1874;p130"/>
            <p:cNvCxnSpPr/>
            <p:nvPr/>
          </p:nvCxnSpPr>
          <p:spPr>
            <a:xfrm>
              <a:off x="6845274" y="311217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75" name="Google Shape;1875;p130"/>
            <p:cNvCxnSpPr/>
            <p:nvPr/>
          </p:nvCxnSpPr>
          <p:spPr>
            <a:xfrm>
              <a:off x="6845274" y="2632256"/>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76" name="Google Shape;1876;p130"/>
            <p:cNvCxnSpPr/>
            <p:nvPr/>
          </p:nvCxnSpPr>
          <p:spPr>
            <a:xfrm>
              <a:off x="6845274" y="311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77" name="Google Shape;1877;p130"/>
            <p:cNvCxnSpPr/>
            <p:nvPr/>
          </p:nvCxnSpPr>
          <p:spPr>
            <a:xfrm flipH="1" rot="10800000">
              <a:off x="6845274" y="2632394"/>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78" name="Google Shape;1878;p130"/>
            <p:cNvCxnSpPr/>
            <p:nvPr/>
          </p:nvCxnSpPr>
          <p:spPr>
            <a:xfrm flipH="1" rot="10800000">
              <a:off x="6845274" y="311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79" name="Google Shape;1879;p130"/>
            <p:cNvCxnSpPr/>
            <p:nvPr/>
          </p:nvCxnSpPr>
          <p:spPr>
            <a:xfrm>
              <a:off x="6845274" y="3592094"/>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80" name="Google Shape;1880;p130"/>
            <p:cNvCxnSpPr/>
            <p:nvPr/>
          </p:nvCxnSpPr>
          <p:spPr>
            <a:xfrm>
              <a:off x="6845274" y="359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81" name="Google Shape;1881;p130"/>
            <p:cNvCxnSpPr/>
            <p:nvPr/>
          </p:nvCxnSpPr>
          <p:spPr>
            <a:xfrm flipH="1" rot="10800000">
              <a:off x="6845274" y="2632313"/>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1882" name="Google Shape;1882;p130"/>
            <p:cNvCxnSpPr/>
            <p:nvPr/>
          </p:nvCxnSpPr>
          <p:spPr>
            <a:xfrm flipH="1" rot="10800000">
              <a:off x="6845274" y="3112313"/>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83" name="Google Shape;1883;p130"/>
            <p:cNvCxnSpPr/>
            <p:nvPr/>
          </p:nvCxnSpPr>
          <p:spPr>
            <a:xfrm flipH="1" rot="10800000">
              <a:off x="6845274" y="3592013"/>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84" name="Google Shape;1884;p130"/>
            <p:cNvCxnSpPr/>
            <p:nvPr/>
          </p:nvCxnSpPr>
          <p:spPr>
            <a:xfrm flipH="1">
              <a:off x="6845113" y="4072013"/>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1885" name="Google Shape;1885;p130"/>
            <p:cNvCxnSpPr/>
            <p:nvPr/>
          </p:nvCxnSpPr>
          <p:spPr>
            <a:xfrm flipH="1">
              <a:off x="6845113" y="3592094"/>
              <a:ext cx="489300" cy="959700"/>
            </a:xfrm>
            <a:prstGeom prst="straightConnector1">
              <a:avLst/>
            </a:prstGeom>
            <a:noFill/>
            <a:ln cap="flat" cmpd="sng" w="9525">
              <a:solidFill>
                <a:srgbClr val="595959"/>
              </a:solidFill>
              <a:prstDash val="solid"/>
              <a:round/>
              <a:headEnd len="med" w="med" type="none"/>
              <a:tailEnd len="med" w="med" type="none"/>
            </a:ln>
          </p:spPr>
        </p:cxnSp>
        <p:cxnSp>
          <p:nvCxnSpPr>
            <p:cNvPr id="1886" name="Google Shape;1886;p130"/>
            <p:cNvCxnSpPr/>
            <p:nvPr/>
          </p:nvCxnSpPr>
          <p:spPr>
            <a:xfrm flipH="1">
              <a:off x="6845113" y="3112175"/>
              <a:ext cx="489300" cy="1439700"/>
            </a:xfrm>
            <a:prstGeom prst="straightConnector1">
              <a:avLst/>
            </a:prstGeom>
            <a:noFill/>
            <a:ln cap="flat" cmpd="sng" w="9525">
              <a:solidFill>
                <a:srgbClr val="595959"/>
              </a:solidFill>
              <a:prstDash val="solid"/>
              <a:round/>
              <a:headEnd len="med" w="med" type="none"/>
              <a:tailEnd len="med" w="med" type="none"/>
            </a:ln>
          </p:spPr>
        </p:cxnSp>
        <p:cxnSp>
          <p:nvCxnSpPr>
            <p:cNvPr id="1887" name="Google Shape;1887;p130"/>
            <p:cNvCxnSpPr/>
            <p:nvPr/>
          </p:nvCxnSpPr>
          <p:spPr>
            <a:xfrm flipH="1">
              <a:off x="6845113" y="2632256"/>
              <a:ext cx="489300" cy="1919700"/>
            </a:xfrm>
            <a:prstGeom prst="straightConnector1">
              <a:avLst/>
            </a:prstGeom>
            <a:noFill/>
            <a:ln cap="flat" cmpd="sng" w="9525">
              <a:solidFill>
                <a:srgbClr val="595959"/>
              </a:solidFill>
              <a:prstDash val="solid"/>
              <a:round/>
              <a:headEnd len="med" w="med" type="none"/>
              <a:tailEnd len="med" w="med" type="none"/>
            </a:ln>
          </p:spPr>
        </p:cxnSp>
        <p:cxnSp>
          <p:nvCxnSpPr>
            <p:cNvPr id="1888" name="Google Shape;1888;p130"/>
            <p:cNvCxnSpPr/>
            <p:nvPr/>
          </p:nvCxnSpPr>
          <p:spPr>
            <a:xfrm rot="10800000">
              <a:off x="6845335" y="4071932"/>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1889" name="Google Shape;1889;p130"/>
            <p:cNvCxnSpPr/>
            <p:nvPr/>
          </p:nvCxnSpPr>
          <p:spPr>
            <a:xfrm rot="10800000">
              <a:off x="6845335" y="3592232"/>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1890" name="Google Shape;1890;p130"/>
            <p:cNvCxnSpPr/>
            <p:nvPr/>
          </p:nvCxnSpPr>
          <p:spPr>
            <a:xfrm rot="10800000">
              <a:off x="6845335" y="3112232"/>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1891" name="Google Shape;1891;p130"/>
            <p:cNvCxnSpPr/>
            <p:nvPr/>
          </p:nvCxnSpPr>
          <p:spPr>
            <a:xfrm rot="10800000">
              <a:off x="6845335" y="2632232"/>
              <a:ext cx="489000" cy="1919700"/>
            </a:xfrm>
            <a:prstGeom prst="straightConnector1">
              <a:avLst/>
            </a:prstGeom>
            <a:noFill/>
            <a:ln cap="flat" cmpd="sng" w="9525">
              <a:solidFill>
                <a:srgbClr val="595959"/>
              </a:solidFill>
              <a:prstDash val="solid"/>
              <a:round/>
              <a:headEnd len="med" w="med" type="none"/>
              <a:tailEnd len="med" w="med" type="none"/>
            </a:ln>
          </p:spPr>
        </p:cxnSp>
        <p:cxnSp>
          <p:nvCxnSpPr>
            <p:cNvPr id="1892" name="Google Shape;1892;p130"/>
            <p:cNvCxnSpPr/>
            <p:nvPr/>
          </p:nvCxnSpPr>
          <p:spPr>
            <a:xfrm>
              <a:off x="6845274" y="455332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1893" name="Google Shape;1893;p130"/>
            <p:cNvCxnSpPr/>
            <p:nvPr/>
          </p:nvCxnSpPr>
          <p:spPr>
            <a:xfrm>
              <a:off x="6845274" y="2632318"/>
              <a:ext cx="489000" cy="0"/>
            </a:xfrm>
            <a:prstGeom prst="straightConnector1">
              <a:avLst/>
            </a:prstGeom>
            <a:noFill/>
            <a:ln cap="flat" cmpd="sng" w="9525">
              <a:solidFill>
                <a:srgbClr val="595959"/>
              </a:solidFill>
              <a:prstDash val="solid"/>
              <a:round/>
              <a:headEnd len="med" w="med" type="none"/>
              <a:tailEnd len="med" w="med" type="none"/>
            </a:ln>
          </p:spPr>
        </p:cxnSp>
      </p:grpSp>
      <p:grpSp>
        <p:nvGrpSpPr>
          <p:cNvPr id="1894" name="Google Shape;1894;p130"/>
          <p:cNvGrpSpPr/>
          <p:nvPr/>
        </p:nvGrpSpPr>
        <p:grpSpPr>
          <a:xfrm>
            <a:off x="1136407" y="2173749"/>
            <a:ext cx="2208915" cy="2512110"/>
            <a:chOff x="1041950" y="1815234"/>
            <a:chExt cx="2603625" cy="2960998"/>
          </a:xfrm>
        </p:grpSpPr>
        <p:sp>
          <p:nvSpPr>
            <p:cNvPr id="1895" name="Google Shape;1895;p130"/>
            <p:cNvSpPr txBox="1"/>
            <p:nvPr/>
          </p:nvSpPr>
          <p:spPr>
            <a:xfrm>
              <a:off x="2717075" y="1815234"/>
              <a:ext cx="9285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Output</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endParaRPr b="1" sz="1100">
                <a:latin typeface="Roboto"/>
                <a:ea typeface="Roboto"/>
                <a:cs typeface="Roboto"/>
                <a:sym typeface="Roboto"/>
              </a:endParaRPr>
            </a:p>
          </p:txBody>
        </p:sp>
        <p:sp>
          <p:nvSpPr>
            <p:cNvPr id="1896" name="Google Shape;1896;p130"/>
            <p:cNvSpPr/>
            <p:nvPr/>
          </p:nvSpPr>
          <p:spPr>
            <a:xfrm>
              <a:off x="2975534" y="2427099"/>
              <a:ext cx="411600" cy="4116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0"/>
            <p:cNvSpPr txBox="1"/>
            <p:nvPr/>
          </p:nvSpPr>
          <p:spPr>
            <a:xfrm>
              <a:off x="1041950" y="1815234"/>
              <a:ext cx="6870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Input</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endParaRPr b="1" sz="1100">
                <a:latin typeface="Roboto"/>
                <a:ea typeface="Roboto"/>
                <a:cs typeface="Roboto"/>
                <a:sym typeface="Roboto"/>
              </a:endParaRPr>
            </a:p>
          </p:txBody>
        </p:sp>
        <p:sp>
          <p:nvSpPr>
            <p:cNvPr id="1898" name="Google Shape;1898;p130"/>
            <p:cNvSpPr/>
            <p:nvPr/>
          </p:nvSpPr>
          <p:spPr>
            <a:xfrm>
              <a:off x="2060923"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0"/>
            <p:cNvSpPr txBox="1"/>
            <p:nvPr/>
          </p:nvSpPr>
          <p:spPr>
            <a:xfrm>
              <a:off x="1845237" y="1815234"/>
              <a:ext cx="843000" cy="6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1</a:t>
              </a:r>
              <a:endParaRPr b="1" sz="1100">
                <a:latin typeface="Roboto"/>
                <a:ea typeface="Roboto"/>
                <a:cs typeface="Roboto"/>
                <a:sym typeface="Roboto"/>
              </a:endParaRPr>
            </a:p>
          </p:txBody>
        </p:sp>
        <p:sp>
          <p:nvSpPr>
            <p:cNvPr id="1900" name="Google Shape;1900;p130"/>
            <p:cNvSpPr/>
            <p:nvPr/>
          </p:nvSpPr>
          <p:spPr>
            <a:xfrm>
              <a:off x="1146313" y="2427099"/>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0"/>
            <p:cNvSpPr/>
            <p:nvPr/>
          </p:nvSpPr>
          <p:spPr>
            <a:xfrm>
              <a:off x="2060923" y="2911544"/>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0"/>
            <p:cNvSpPr/>
            <p:nvPr/>
          </p:nvSpPr>
          <p:spPr>
            <a:xfrm>
              <a:off x="2060923" y="3395907"/>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30"/>
            <p:cNvSpPr/>
            <p:nvPr/>
          </p:nvSpPr>
          <p:spPr>
            <a:xfrm>
              <a:off x="2060923" y="388026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0"/>
            <p:cNvSpPr/>
            <p:nvPr/>
          </p:nvSpPr>
          <p:spPr>
            <a:xfrm>
              <a:off x="2060923" y="436463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5" name="Google Shape;1905;p130"/>
            <p:cNvCxnSpPr/>
            <p:nvPr/>
          </p:nvCxnSpPr>
          <p:spPr>
            <a:xfrm rot="10800000">
              <a:off x="1549972" y="2634576"/>
              <a:ext cx="504300" cy="0"/>
            </a:xfrm>
            <a:prstGeom prst="straightConnector1">
              <a:avLst/>
            </a:prstGeom>
            <a:noFill/>
            <a:ln cap="flat" cmpd="sng" w="9525">
              <a:solidFill>
                <a:srgbClr val="595959"/>
              </a:solidFill>
              <a:prstDash val="solid"/>
              <a:round/>
              <a:headEnd len="med" w="med" type="none"/>
              <a:tailEnd len="med" w="med" type="none"/>
            </a:ln>
          </p:spPr>
        </p:cxnSp>
        <p:cxnSp>
          <p:nvCxnSpPr>
            <p:cNvPr id="1906" name="Google Shape;1906;p130"/>
            <p:cNvCxnSpPr/>
            <p:nvPr/>
          </p:nvCxnSpPr>
          <p:spPr>
            <a:xfrm flipH="1" rot="10800000">
              <a:off x="1551163" y="2632982"/>
              <a:ext cx="504300" cy="479700"/>
            </a:xfrm>
            <a:prstGeom prst="straightConnector1">
              <a:avLst/>
            </a:prstGeom>
            <a:noFill/>
            <a:ln cap="flat" cmpd="sng" w="9525">
              <a:solidFill>
                <a:srgbClr val="595959"/>
              </a:solidFill>
              <a:prstDash val="solid"/>
              <a:round/>
              <a:headEnd len="med" w="med" type="none"/>
              <a:tailEnd len="med" w="med" type="none"/>
            </a:ln>
          </p:spPr>
        </p:cxnSp>
        <p:cxnSp>
          <p:nvCxnSpPr>
            <p:cNvPr id="1907" name="Google Shape;1907;p130"/>
            <p:cNvCxnSpPr/>
            <p:nvPr/>
          </p:nvCxnSpPr>
          <p:spPr>
            <a:xfrm>
              <a:off x="1549948" y="2632933"/>
              <a:ext cx="510900" cy="480000"/>
            </a:xfrm>
            <a:prstGeom prst="straightConnector1">
              <a:avLst/>
            </a:prstGeom>
            <a:noFill/>
            <a:ln cap="flat" cmpd="sng" w="9525">
              <a:solidFill>
                <a:srgbClr val="595959"/>
              </a:solidFill>
              <a:prstDash val="solid"/>
              <a:round/>
              <a:headEnd len="med" w="med" type="none"/>
              <a:tailEnd len="med" w="med" type="none"/>
            </a:ln>
          </p:spPr>
        </p:cxnSp>
        <p:cxnSp>
          <p:nvCxnSpPr>
            <p:cNvPr id="1908" name="Google Shape;1908;p130"/>
            <p:cNvCxnSpPr/>
            <p:nvPr/>
          </p:nvCxnSpPr>
          <p:spPr>
            <a:xfrm>
              <a:off x="1551163" y="3112901"/>
              <a:ext cx="504300" cy="0"/>
            </a:xfrm>
            <a:prstGeom prst="straightConnector1">
              <a:avLst/>
            </a:prstGeom>
            <a:noFill/>
            <a:ln cap="flat" cmpd="sng" w="9525">
              <a:solidFill>
                <a:srgbClr val="595959"/>
              </a:solidFill>
              <a:prstDash val="solid"/>
              <a:round/>
              <a:headEnd len="med" w="med" type="none"/>
              <a:tailEnd len="med" w="med" type="none"/>
            </a:ln>
          </p:spPr>
        </p:cxnSp>
        <p:cxnSp>
          <p:nvCxnSpPr>
            <p:cNvPr id="1909" name="Google Shape;1909;p130"/>
            <p:cNvCxnSpPr/>
            <p:nvPr/>
          </p:nvCxnSpPr>
          <p:spPr>
            <a:xfrm>
              <a:off x="1549948" y="2632900"/>
              <a:ext cx="504300" cy="960000"/>
            </a:xfrm>
            <a:prstGeom prst="straightConnector1">
              <a:avLst/>
            </a:prstGeom>
            <a:noFill/>
            <a:ln cap="flat" cmpd="sng" w="9525">
              <a:solidFill>
                <a:srgbClr val="595959"/>
              </a:solidFill>
              <a:prstDash val="solid"/>
              <a:round/>
              <a:headEnd len="med" w="med" type="none"/>
              <a:tailEnd len="med" w="med" type="none"/>
            </a:ln>
          </p:spPr>
        </p:cxnSp>
        <p:cxnSp>
          <p:nvCxnSpPr>
            <p:cNvPr id="1910" name="Google Shape;1910;p130"/>
            <p:cNvCxnSpPr/>
            <p:nvPr/>
          </p:nvCxnSpPr>
          <p:spPr>
            <a:xfrm>
              <a:off x="1549948" y="2632900"/>
              <a:ext cx="504300" cy="1439700"/>
            </a:xfrm>
            <a:prstGeom prst="straightConnector1">
              <a:avLst/>
            </a:prstGeom>
            <a:noFill/>
            <a:ln cap="flat" cmpd="sng" w="9525">
              <a:solidFill>
                <a:schemeClr val="dk2"/>
              </a:solidFill>
              <a:prstDash val="solid"/>
              <a:round/>
              <a:headEnd len="med" w="med" type="none"/>
              <a:tailEnd len="med" w="med" type="none"/>
            </a:ln>
          </p:spPr>
        </p:cxnSp>
        <p:cxnSp>
          <p:nvCxnSpPr>
            <p:cNvPr id="1911" name="Google Shape;1911;p130"/>
            <p:cNvCxnSpPr/>
            <p:nvPr/>
          </p:nvCxnSpPr>
          <p:spPr>
            <a:xfrm>
              <a:off x="1549948" y="2632900"/>
              <a:ext cx="504300" cy="1919700"/>
            </a:xfrm>
            <a:prstGeom prst="straightConnector1">
              <a:avLst/>
            </a:prstGeom>
            <a:noFill/>
            <a:ln cap="flat" cmpd="sng" w="9525">
              <a:solidFill>
                <a:schemeClr val="dk2"/>
              </a:solidFill>
              <a:prstDash val="solid"/>
              <a:round/>
              <a:headEnd len="med" w="med" type="none"/>
              <a:tailEnd len="med" w="med" type="none"/>
            </a:ln>
          </p:spPr>
        </p:cxnSp>
        <p:cxnSp>
          <p:nvCxnSpPr>
            <p:cNvPr id="1912" name="Google Shape;1912;p130"/>
            <p:cNvCxnSpPr/>
            <p:nvPr/>
          </p:nvCxnSpPr>
          <p:spPr>
            <a:xfrm>
              <a:off x="1549948" y="3112819"/>
              <a:ext cx="504300" cy="480000"/>
            </a:xfrm>
            <a:prstGeom prst="straightConnector1">
              <a:avLst/>
            </a:prstGeom>
            <a:noFill/>
            <a:ln cap="flat" cmpd="sng" w="9525">
              <a:solidFill>
                <a:schemeClr val="dk2"/>
              </a:solidFill>
              <a:prstDash val="solid"/>
              <a:round/>
              <a:headEnd len="med" w="med" type="none"/>
              <a:tailEnd len="med" w="med" type="none"/>
            </a:ln>
          </p:spPr>
        </p:cxnSp>
        <p:cxnSp>
          <p:nvCxnSpPr>
            <p:cNvPr id="1913" name="Google Shape;1913;p130"/>
            <p:cNvCxnSpPr/>
            <p:nvPr/>
          </p:nvCxnSpPr>
          <p:spPr>
            <a:xfrm>
              <a:off x="1549948" y="3112819"/>
              <a:ext cx="504300" cy="960000"/>
            </a:xfrm>
            <a:prstGeom prst="straightConnector1">
              <a:avLst/>
            </a:prstGeom>
            <a:noFill/>
            <a:ln cap="flat" cmpd="sng" w="9525">
              <a:solidFill>
                <a:schemeClr val="dk2"/>
              </a:solidFill>
              <a:prstDash val="solid"/>
              <a:round/>
              <a:headEnd len="med" w="med" type="none"/>
              <a:tailEnd len="med" w="med" type="none"/>
            </a:ln>
          </p:spPr>
        </p:cxnSp>
        <p:cxnSp>
          <p:nvCxnSpPr>
            <p:cNvPr id="1914" name="Google Shape;1914;p130"/>
            <p:cNvCxnSpPr/>
            <p:nvPr/>
          </p:nvCxnSpPr>
          <p:spPr>
            <a:xfrm>
              <a:off x="1549948" y="3112819"/>
              <a:ext cx="504300" cy="1439700"/>
            </a:xfrm>
            <a:prstGeom prst="straightConnector1">
              <a:avLst/>
            </a:prstGeom>
            <a:noFill/>
            <a:ln cap="flat" cmpd="sng" w="9525">
              <a:solidFill>
                <a:schemeClr val="dk2"/>
              </a:solidFill>
              <a:prstDash val="solid"/>
              <a:round/>
              <a:headEnd len="med" w="med" type="none"/>
              <a:tailEnd len="med" w="med" type="none"/>
            </a:ln>
          </p:spPr>
        </p:cxnSp>
        <p:cxnSp>
          <p:nvCxnSpPr>
            <p:cNvPr id="1915" name="Google Shape;1915;p130"/>
            <p:cNvCxnSpPr/>
            <p:nvPr/>
          </p:nvCxnSpPr>
          <p:spPr>
            <a:xfrm flipH="1" rot="10800000">
              <a:off x="2470058" y="2632967"/>
              <a:ext cx="510600" cy="480000"/>
            </a:xfrm>
            <a:prstGeom prst="straightConnector1">
              <a:avLst/>
            </a:prstGeom>
            <a:noFill/>
            <a:ln cap="flat" cmpd="sng" w="9525">
              <a:solidFill>
                <a:srgbClr val="595959"/>
              </a:solidFill>
              <a:prstDash val="solid"/>
              <a:round/>
              <a:headEnd len="med" w="med" type="none"/>
              <a:tailEnd len="med" w="med" type="none"/>
            </a:ln>
          </p:spPr>
        </p:cxnSp>
        <p:cxnSp>
          <p:nvCxnSpPr>
            <p:cNvPr id="1916" name="Google Shape;1916;p130"/>
            <p:cNvCxnSpPr/>
            <p:nvPr/>
          </p:nvCxnSpPr>
          <p:spPr>
            <a:xfrm flipH="1" rot="10800000">
              <a:off x="2470000" y="2632873"/>
              <a:ext cx="510600" cy="960000"/>
            </a:xfrm>
            <a:prstGeom prst="straightConnector1">
              <a:avLst/>
            </a:prstGeom>
            <a:noFill/>
            <a:ln cap="flat" cmpd="sng" w="9525">
              <a:solidFill>
                <a:srgbClr val="595959"/>
              </a:solidFill>
              <a:prstDash val="solid"/>
              <a:round/>
              <a:headEnd len="med" w="med" type="none"/>
              <a:tailEnd len="med" w="med" type="none"/>
            </a:ln>
          </p:spPr>
        </p:cxnSp>
        <p:cxnSp>
          <p:nvCxnSpPr>
            <p:cNvPr id="1917" name="Google Shape;1917;p130"/>
            <p:cNvCxnSpPr/>
            <p:nvPr/>
          </p:nvCxnSpPr>
          <p:spPr>
            <a:xfrm flipH="1" rot="10800000">
              <a:off x="2470000" y="2633058"/>
              <a:ext cx="510600" cy="1439700"/>
            </a:xfrm>
            <a:prstGeom prst="straightConnector1">
              <a:avLst/>
            </a:prstGeom>
            <a:noFill/>
            <a:ln cap="flat" cmpd="sng" w="9525">
              <a:solidFill>
                <a:srgbClr val="595959"/>
              </a:solidFill>
              <a:prstDash val="solid"/>
              <a:round/>
              <a:headEnd len="med" w="med" type="none"/>
              <a:tailEnd len="med" w="med" type="none"/>
            </a:ln>
          </p:spPr>
        </p:cxnSp>
        <p:cxnSp>
          <p:nvCxnSpPr>
            <p:cNvPr id="1918" name="Google Shape;1918;p130"/>
            <p:cNvCxnSpPr/>
            <p:nvPr/>
          </p:nvCxnSpPr>
          <p:spPr>
            <a:xfrm flipH="1">
              <a:off x="2470300" y="2633054"/>
              <a:ext cx="510600" cy="1919700"/>
            </a:xfrm>
            <a:prstGeom prst="straightConnector1">
              <a:avLst/>
            </a:prstGeom>
            <a:noFill/>
            <a:ln cap="flat" cmpd="sng" w="9525">
              <a:solidFill>
                <a:srgbClr val="595959"/>
              </a:solidFill>
              <a:prstDash val="solid"/>
              <a:round/>
              <a:headEnd len="med" w="med" type="none"/>
              <a:tailEnd len="med" w="med" type="none"/>
            </a:ln>
          </p:spPr>
        </p:cxnSp>
        <p:cxnSp>
          <p:nvCxnSpPr>
            <p:cNvPr id="1919" name="Google Shape;1919;p130"/>
            <p:cNvCxnSpPr/>
            <p:nvPr/>
          </p:nvCxnSpPr>
          <p:spPr>
            <a:xfrm rot="10800000">
              <a:off x="2470300" y="2633054"/>
              <a:ext cx="510600" cy="0"/>
            </a:xfrm>
            <a:prstGeom prst="straightConnector1">
              <a:avLst/>
            </a:prstGeom>
            <a:noFill/>
            <a:ln cap="flat" cmpd="sng" w="9525">
              <a:solidFill>
                <a:srgbClr val="595959"/>
              </a:solidFill>
              <a:prstDash val="solid"/>
              <a:round/>
              <a:headEnd len="med" w="med" type="none"/>
              <a:tailEnd len="med" w="med" type="none"/>
            </a:ln>
          </p:spPr>
        </p:cxnSp>
      </p:grpSp>
      <p:sp>
        <p:nvSpPr>
          <p:cNvPr id="1920" name="Google Shape;1920;p130"/>
          <p:cNvSpPr/>
          <p:nvPr/>
        </p:nvSpPr>
        <p:spPr>
          <a:xfrm>
            <a:off x="5138366" y="1791525"/>
            <a:ext cx="3575100" cy="32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Deep Learning Model</a:t>
            </a:r>
            <a:endParaRPr sz="2100">
              <a:latin typeface="Roboto"/>
              <a:ea typeface="Roboto"/>
              <a:cs typeface="Roboto"/>
              <a:sym typeface="Roboto"/>
            </a:endParaRPr>
          </a:p>
        </p:txBody>
      </p:sp>
      <p:sp>
        <p:nvSpPr>
          <p:cNvPr id="1921" name="Google Shape;1921;p130"/>
          <p:cNvSpPr/>
          <p:nvPr/>
        </p:nvSpPr>
        <p:spPr>
          <a:xfrm>
            <a:off x="453313" y="1791525"/>
            <a:ext cx="3575100" cy="32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Basic Neural Network</a:t>
            </a:r>
            <a:endParaRPr b="1">
              <a:solidFill>
                <a:schemeClr val="dk1"/>
              </a:solidFill>
              <a:latin typeface="Roboto"/>
              <a:ea typeface="Roboto"/>
              <a:cs typeface="Roboto"/>
              <a:sym typeface="Roboto"/>
            </a:endParaRPr>
          </a:p>
        </p:txBody>
      </p:sp>
      <p:pic>
        <p:nvPicPr>
          <p:cNvPr id="1922" name="Google Shape;1922;p130"/>
          <p:cNvPicPr preferRelativeResize="0"/>
          <p:nvPr/>
        </p:nvPicPr>
        <p:blipFill>
          <a:blip r:embed="rId3">
            <a:alphaModFix/>
          </a:blip>
          <a:stretch>
            <a:fillRect/>
          </a:stretch>
        </p:blipFill>
        <p:spPr>
          <a:xfrm>
            <a:off x="4226675" y="1751650"/>
            <a:ext cx="827450" cy="3093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pic>
        <p:nvPicPr>
          <p:cNvPr id="1927" name="Google Shape;1927;p131"/>
          <p:cNvPicPr preferRelativeResize="0"/>
          <p:nvPr/>
        </p:nvPicPr>
        <p:blipFill>
          <a:blip r:embed="rId3">
            <a:alphaModFix/>
          </a:blip>
          <a:stretch>
            <a:fillRect/>
          </a:stretch>
        </p:blipFill>
        <p:spPr>
          <a:xfrm>
            <a:off x="-12300" y="-50"/>
            <a:ext cx="9168600" cy="5157351"/>
          </a:xfrm>
          <a:prstGeom prst="rect">
            <a:avLst/>
          </a:prstGeom>
          <a:noFill/>
          <a:ln>
            <a:noFill/>
          </a:ln>
        </p:spPr>
      </p:pic>
      <p:sp>
        <p:nvSpPr>
          <p:cNvPr id="1928" name="Google Shape;1928;p13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Getting Deep with Deep Learning Models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929" name="Google Shape;1929;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A deep learning model can identify and account for more information than any number of neurons in any single hidden layer.</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930" name="Google Shape;193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931" name="Google Shape;1931;p131"/>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32"/>
          <p:cNvSpPr txBox="1"/>
          <p:nvPr>
            <p:ph type="title"/>
          </p:nvPr>
        </p:nvSpPr>
        <p:spPr>
          <a:xfrm>
            <a:off x="25" y="274800"/>
            <a:ext cx="8334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Deep learning models are named for their </a:t>
            </a:r>
            <a:r>
              <a:rPr lang="en">
                <a:solidFill>
                  <a:srgbClr val="6CCCE6"/>
                </a:solidFill>
              </a:rPr>
              <a:t>ability to learn</a:t>
            </a:r>
            <a:r>
              <a:rPr lang="en"/>
              <a:t> from example data, regardless of the complexity or data type.</a:t>
            </a:r>
            <a:endParaRPr/>
          </a:p>
        </p:txBody>
      </p:sp>
      <p:sp>
        <p:nvSpPr>
          <p:cNvPr id="1937" name="Google Shape;1937;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8" name="Google Shape;1938;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pic>
        <p:nvPicPr>
          <p:cNvPr id="1943" name="Google Shape;1943;p133"/>
          <p:cNvPicPr preferRelativeResize="0"/>
          <p:nvPr/>
        </p:nvPicPr>
        <p:blipFill>
          <a:blip r:embed="rId3">
            <a:alphaModFix/>
          </a:blip>
          <a:stretch>
            <a:fillRect/>
          </a:stretch>
        </p:blipFill>
        <p:spPr>
          <a:xfrm>
            <a:off x="4745500" y="905900"/>
            <a:ext cx="4045251" cy="3771901"/>
          </a:xfrm>
          <a:prstGeom prst="rect">
            <a:avLst/>
          </a:prstGeom>
          <a:noFill/>
          <a:ln>
            <a:noFill/>
          </a:ln>
        </p:spPr>
      </p:pic>
      <p:sp>
        <p:nvSpPr>
          <p:cNvPr id="1944" name="Google Shape;1944;p13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t>
            </a:r>
            <a:r>
              <a:rPr lang="en"/>
              <a:t>eatures of Deep Learning Models</a:t>
            </a:r>
            <a:endParaRPr/>
          </a:p>
        </p:txBody>
      </p:sp>
      <p:sp>
        <p:nvSpPr>
          <p:cNvPr id="1945" name="Google Shape;194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like humans, deep learning models can:</a:t>
            </a:r>
            <a:endParaRPr/>
          </a:p>
        </p:txBody>
      </p:sp>
      <p:sp>
        <p:nvSpPr>
          <p:cNvPr id="1946" name="Google Shape;1946;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7" name="Google Shape;1947;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48" name="Google Shape;1948;p133"/>
          <p:cNvSpPr/>
          <p:nvPr/>
        </p:nvSpPr>
        <p:spPr>
          <a:xfrm>
            <a:off x="1356787" y="1300250"/>
            <a:ext cx="3215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3"/>
          <p:cNvSpPr/>
          <p:nvPr/>
        </p:nvSpPr>
        <p:spPr>
          <a:xfrm>
            <a:off x="1352550" y="2002543"/>
            <a:ext cx="3215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3"/>
          <p:cNvSpPr/>
          <p:nvPr/>
        </p:nvSpPr>
        <p:spPr>
          <a:xfrm>
            <a:off x="1352550" y="2692851"/>
            <a:ext cx="3215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52" name="Google Shape;1952;p13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53" name="Google Shape;1953;p13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54" name="Google Shape;1954;p13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55" name="Google Shape;1955;p13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56" name="Google Shape;1956;p13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57" name="Google Shape;1957;p133"/>
          <p:cNvSpPr txBox="1"/>
          <p:nvPr>
            <p:ph idx="1" type="subTitle"/>
          </p:nvPr>
        </p:nvSpPr>
        <p:spPr>
          <a:xfrm>
            <a:off x="2875" y="1319425"/>
            <a:ext cx="4333500" cy="606900"/>
          </a:xfrm>
          <a:prstGeom prst="rect">
            <a:avLst/>
          </a:prstGeom>
          <a:noFill/>
          <a:ln>
            <a:noFill/>
          </a:ln>
        </p:spPr>
        <p:txBody>
          <a:bodyPr anchorCtr="0" anchor="ctr" bIns="91425" lIns="1554475" spcFirstLastPara="1" rIns="91425" wrap="square" tIns="91425">
            <a:noAutofit/>
          </a:bodyPr>
          <a:lstStyle/>
          <a:p>
            <a:pPr indent="0" lvl="0" marL="0" rtl="0" algn="l">
              <a:lnSpc>
                <a:spcPct val="100000"/>
              </a:lnSpc>
              <a:spcBef>
                <a:spcPts val="0"/>
              </a:spcBef>
              <a:spcAft>
                <a:spcPts val="0"/>
              </a:spcAft>
              <a:buNone/>
            </a:pPr>
            <a:r>
              <a:rPr lang="en" sz="1600">
                <a:solidFill>
                  <a:srgbClr val="043461"/>
                </a:solidFill>
                <a:latin typeface="Roboto"/>
                <a:ea typeface="Roboto"/>
                <a:cs typeface="Roboto"/>
                <a:sym typeface="Roboto"/>
              </a:rPr>
              <a:t>Identify patterns</a:t>
            </a:r>
            <a:endParaRPr sz="1600">
              <a:solidFill>
                <a:srgbClr val="043461"/>
              </a:solidFill>
              <a:latin typeface="Roboto"/>
              <a:ea typeface="Roboto"/>
              <a:cs typeface="Roboto"/>
              <a:sym typeface="Roboto"/>
            </a:endParaRPr>
          </a:p>
        </p:txBody>
      </p:sp>
      <p:sp>
        <p:nvSpPr>
          <p:cNvPr id="1958" name="Google Shape;1958;p133"/>
          <p:cNvSpPr txBox="1"/>
          <p:nvPr>
            <p:ph idx="2" type="subTitle"/>
          </p:nvPr>
        </p:nvSpPr>
        <p:spPr>
          <a:xfrm>
            <a:off x="2875" y="2004950"/>
            <a:ext cx="4333500" cy="606900"/>
          </a:xfrm>
          <a:prstGeom prst="rect">
            <a:avLst/>
          </a:prstGeom>
          <a:noFill/>
          <a:ln>
            <a:noFill/>
          </a:ln>
        </p:spPr>
        <p:txBody>
          <a:bodyPr anchorCtr="0" anchor="ctr" bIns="91425" lIns="1554475" spcFirstLastPara="1" rIns="91425" wrap="square" tIns="91425">
            <a:noAutofit/>
          </a:bodyPr>
          <a:lstStyle/>
          <a:p>
            <a:pPr indent="0" lvl="0" marL="0" rtl="0" algn="l">
              <a:lnSpc>
                <a:spcPct val="100000"/>
              </a:lnSpc>
              <a:spcBef>
                <a:spcPts val="0"/>
              </a:spcBef>
              <a:spcAft>
                <a:spcPts val="0"/>
              </a:spcAft>
              <a:buNone/>
            </a:pPr>
            <a:r>
              <a:rPr lang="en" sz="1600">
                <a:solidFill>
                  <a:srgbClr val="043461"/>
                </a:solidFill>
                <a:latin typeface="Roboto"/>
                <a:ea typeface="Roboto"/>
                <a:cs typeface="Roboto"/>
                <a:sym typeface="Roboto"/>
              </a:rPr>
              <a:t>Determine severity</a:t>
            </a:r>
            <a:endParaRPr sz="1600">
              <a:solidFill>
                <a:srgbClr val="043461"/>
              </a:solidFill>
              <a:latin typeface="Roboto"/>
              <a:ea typeface="Roboto"/>
              <a:cs typeface="Roboto"/>
              <a:sym typeface="Roboto"/>
            </a:endParaRPr>
          </a:p>
        </p:txBody>
      </p:sp>
      <p:sp>
        <p:nvSpPr>
          <p:cNvPr id="1959" name="Google Shape;1959;p133"/>
          <p:cNvSpPr txBox="1"/>
          <p:nvPr>
            <p:ph idx="3" type="subTitle"/>
          </p:nvPr>
        </p:nvSpPr>
        <p:spPr>
          <a:xfrm>
            <a:off x="2875" y="2695275"/>
            <a:ext cx="4333500" cy="606900"/>
          </a:xfrm>
          <a:prstGeom prst="rect">
            <a:avLst/>
          </a:prstGeom>
          <a:noFill/>
          <a:ln>
            <a:noFill/>
          </a:ln>
        </p:spPr>
        <p:txBody>
          <a:bodyPr anchorCtr="0" anchor="ctr" bIns="91425" lIns="1554475" spcFirstLastPara="1" rIns="91425" wrap="square" tIns="91425">
            <a:noAutofit/>
          </a:bodyPr>
          <a:lstStyle/>
          <a:p>
            <a:pPr indent="0" lvl="0" marL="0" rtl="0" algn="l">
              <a:lnSpc>
                <a:spcPct val="100000"/>
              </a:lnSpc>
              <a:spcBef>
                <a:spcPts val="0"/>
              </a:spcBef>
              <a:spcAft>
                <a:spcPts val="0"/>
              </a:spcAft>
              <a:buNone/>
            </a:pPr>
            <a:r>
              <a:rPr lang="en" sz="1600">
                <a:solidFill>
                  <a:srgbClr val="043461"/>
                </a:solidFill>
                <a:latin typeface="Roboto"/>
                <a:ea typeface="Roboto"/>
                <a:cs typeface="Roboto"/>
                <a:sym typeface="Roboto"/>
              </a:rPr>
              <a:t>Adapt to changing input data from a wide variety of source</a:t>
            </a:r>
            <a:endParaRPr sz="1600">
              <a:solidFill>
                <a:srgbClr val="04346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3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Deep with Deep Learning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65" name="Google Shape;196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66" name="Google Shape;1966;p134"/>
          <p:cNvPicPr preferRelativeResize="0"/>
          <p:nvPr/>
        </p:nvPicPr>
        <p:blipFill>
          <a:blip r:embed="rId3">
            <a:alphaModFix/>
          </a:blip>
          <a:stretch>
            <a:fillRect/>
          </a:stretch>
        </p:blipFill>
        <p:spPr>
          <a:xfrm>
            <a:off x="4714424" y="862263"/>
            <a:ext cx="4429585" cy="3725824"/>
          </a:xfrm>
          <a:prstGeom prst="rect">
            <a:avLst/>
          </a:prstGeom>
          <a:noFill/>
          <a:ln>
            <a:noFill/>
          </a:ln>
        </p:spPr>
      </p:pic>
      <p:sp>
        <p:nvSpPr>
          <p:cNvPr id="1967" name="Google Shape;1967;p134"/>
          <p:cNvSpPr txBox="1"/>
          <p:nvPr>
            <p:ph idx="1" type="subTitle"/>
          </p:nvPr>
        </p:nvSpPr>
        <p:spPr>
          <a:xfrm>
            <a:off x="0" y="675975"/>
            <a:ext cx="5810400" cy="117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Many data scientists believe that even the most complex interactions can be characterized by as few as three hidden layers (there is an ongoing debate among scientists about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968" name="Google Shape;1968;p134"/>
          <p:cNvCxnSpPr/>
          <p:nvPr/>
        </p:nvCxnSpPr>
        <p:spPr>
          <a:xfrm>
            <a:off x="452625" y="2215900"/>
            <a:ext cx="4073700" cy="0"/>
          </a:xfrm>
          <a:prstGeom prst="straightConnector1">
            <a:avLst/>
          </a:prstGeom>
          <a:noFill/>
          <a:ln cap="flat" cmpd="sng" w="9525">
            <a:solidFill>
              <a:schemeClr val="dk2"/>
            </a:solidFill>
            <a:prstDash val="solid"/>
            <a:round/>
            <a:headEnd len="med" w="med" type="none"/>
            <a:tailEnd len="med" w="med" type="none"/>
          </a:ln>
        </p:spPr>
      </p:cxnSp>
      <p:sp>
        <p:nvSpPr>
          <p:cNvPr id="1969" name="Google Shape;1969;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0" name="Google Shape;1970;p134"/>
          <p:cNvSpPr txBox="1"/>
          <p:nvPr>
            <p:ph idx="3" type="body"/>
          </p:nvPr>
        </p:nvSpPr>
        <p:spPr>
          <a:xfrm>
            <a:off x="175" y="2476500"/>
            <a:ext cx="5705400" cy="2430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With minimal preprocessing and direction, </a:t>
            </a:r>
            <a:br>
              <a:rPr lang="en" sz="1800">
                <a:solidFill>
                  <a:schemeClr val="dk1"/>
                </a:solidFill>
              </a:rPr>
            </a:br>
            <a:r>
              <a:rPr lang="en" sz="1800">
                <a:solidFill>
                  <a:schemeClr val="dk1"/>
                </a:solidFill>
              </a:rPr>
              <a:t>deep learning models can train on:</a:t>
            </a:r>
            <a:endParaRPr sz="1800">
              <a:solidFill>
                <a:schemeClr val="dk1"/>
              </a:solidFill>
            </a:endParaRPr>
          </a:p>
          <a:p>
            <a:pPr indent="-180340" lvl="0" marL="320040" rtl="0" algn="l">
              <a:spcBef>
                <a:spcPts val="0"/>
              </a:spcBef>
              <a:spcAft>
                <a:spcPts val="0"/>
              </a:spcAft>
              <a:buClr>
                <a:schemeClr val="dk1"/>
              </a:buClr>
              <a:buSzPts val="1400"/>
              <a:buFont typeface="Arial"/>
              <a:buChar char="●"/>
            </a:pPr>
            <a:r>
              <a:rPr lang="en" sz="1800">
                <a:solidFill>
                  <a:schemeClr val="dk1"/>
                </a:solidFill>
              </a:rPr>
              <a:t>Images</a:t>
            </a:r>
            <a:endParaRPr sz="1800">
              <a:solidFill>
                <a:schemeClr val="dk1"/>
              </a:solidFill>
            </a:endParaRPr>
          </a:p>
          <a:p>
            <a:pPr indent="-180340" lvl="0" marL="320040" rtl="0" algn="l">
              <a:spcBef>
                <a:spcPts val="0"/>
              </a:spcBef>
              <a:spcAft>
                <a:spcPts val="0"/>
              </a:spcAft>
              <a:buClr>
                <a:schemeClr val="dk1"/>
              </a:buClr>
              <a:buSzPts val="1400"/>
              <a:buFont typeface="Arial"/>
              <a:buChar char="●"/>
            </a:pPr>
            <a:r>
              <a:rPr lang="en" sz="1800">
                <a:solidFill>
                  <a:schemeClr val="dk1"/>
                </a:solidFill>
              </a:rPr>
              <a:t>natural language data</a:t>
            </a:r>
            <a:endParaRPr sz="1800">
              <a:solidFill>
                <a:schemeClr val="dk1"/>
              </a:solidFill>
            </a:endParaRPr>
          </a:p>
          <a:p>
            <a:pPr indent="-180340" lvl="0" marL="320040" rtl="0" algn="l">
              <a:spcBef>
                <a:spcPts val="0"/>
              </a:spcBef>
              <a:spcAft>
                <a:spcPts val="0"/>
              </a:spcAft>
              <a:buClr>
                <a:schemeClr val="dk1"/>
              </a:buClr>
              <a:buSzPts val="1400"/>
              <a:buFont typeface="Arial"/>
              <a:buChar char="●"/>
            </a:pPr>
            <a:r>
              <a:rPr lang="en" sz="1800">
                <a:solidFill>
                  <a:schemeClr val="dk1"/>
                </a:solidFill>
              </a:rPr>
              <a:t>soundwaves</a:t>
            </a:r>
            <a:endParaRPr sz="1800">
              <a:solidFill>
                <a:schemeClr val="dk1"/>
              </a:solidFill>
            </a:endParaRPr>
          </a:p>
          <a:p>
            <a:pPr indent="-180340" lvl="0" marL="320040" rtl="0" algn="l">
              <a:spcBef>
                <a:spcPts val="0"/>
              </a:spcBef>
              <a:spcAft>
                <a:spcPts val="0"/>
              </a:spcAft>
              <a:buClr>
                <a:schemeClr val="dk1"/>
              </a:buClr>
              <a:buSzPts val="1400"/>
              <a:buFont typeface="Arial"/>
              <a:buChar char="●"/>
            </a:pPr>
            <a:r>
              <a:rPr lang="en" sz="1800">
                <a:solidFill>
                  <a:schemeClr val="dk1"/>
                </a:solidFill>
              </a:rPr>
              <a:t>traditional tabular data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35"/>
          <p:cNvSpPr txBox="1"/>
          <p:nvPr>
            <p:ph type="title"/>
          </p:nvPr>
        </p:nvSpPr>
        <p:spPr>
          <a:xfrm>
            <a:off x="2905125" y="1657350"/>
            <a:ext cx="6019800" cy="19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Without access to powerful computers and libraries like TensorFlow, data scientists were limited in their ability </a:t>
            </a:r>
            <a:br>
              <a:rPr lang="en" sz="3000"/>
            </a:br>
            <a:r>
              <a:rPr lang="en" sz="3000"/>
              <a:t>to create and run complex models.</a:t>
            </a:r>
            <a:endParaRPr sz="3000"/>
          </a:p>
        </p:txBody>
      </p:sp>
      <p:sp>
        <p:nvSpPr>
          <p:cNvPr id="1976" name="Google Shape;1976;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7" name="Google Shape;1977;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78" name="Google Shape;1978;p135"/>
          <p:cNvPicPr preferRelativeResize="0"/>
          <p:nvPr/>
        </p:nvPicPr>
        <p:blipFill>
          <a:blip r:embed="rId3">
            <a:alphaModFix/>
          </a:blip>
          <a:stretch>
            <a:fillRect/>
          </a:stretch>
        </p:blipFill>
        <p:spPr>
          <a:xfrm>
            <a:off x="542924" y="1485950"/>
            <a:ext cx="2058174" cy="2202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982" name="Shape 1982"/>
        <p:cNvGrpSpPr/>
        <p:nvPr/>
      </p:nvGrpSpPr>
      <p:grpSpPr>
        <a:xfrm>
          <a:off x="0" y="0"/>
          <a:ext cx="0" cy="0"/>
          <a:chOff x="0" y="0"/>
          <a:chExt cx="0" cy="0"/>
        </a:xfrm>
      </p:grpSpPr>
      <p:pic>
        <p:nvPicPr>
          <p:cNvPr id="1983" name="Google Shape;1983;p136"/>
          <p:cNvPicPr preferRelativeResize="0"/>
          <p:nvPr/>
        </p:nvPicPr>
        <p:blipFill>
          <a:blip r:embed="rId3">
            <a:alphaModFix/>
          </a:blip>
          <a:stretch>
            <a:fillRect/>
          </a:stretch>
        </p:blipFill>
        <p:spPr>
          <a:xfrm>
            <a:off x="2065000" y="1116375"/>
            <a:ext cx="7367700" cy="4144349"/>
          </a:xfrm>
          <a:prstGeom prst="rect">
            <a:avLst/>
          </a:prstGeom>
          <a:noFill/>
          <a:ln>
            <a:noFill/>
          </a:ln>
        </p:spPr>
      </p:pic>
      <p:sp>
        <p:nvSpPr>
          <p:cNvPr id="1984" name="Google Shape;1984;p13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Deep Learning Models: TensorFlow</a:t>
            </a:r>
            <a:endParaRPr/>
          </a:p>
        </p:txBody>
      </p:sp>
      <p:sp>
        <p:nvSpPr>
          <p:cNvPr id="1985" name="Google Shape;1985;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Deep learning models typically require longer training iterations and memory resources than their basic neural network counterparts, but they achieve higher degrees of accuracy and precision.</a:t>
            </a:r>
            <a:endParaRPr/>
          </a:p>
        </p:txBody>
      </p:sp>
      <p:sp>
        <p:nvSpPr>
          <p:cNvPr id="1986" name="Google Shape;1986;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7" name="Google Shape;1987;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https://www.tensorflow.org</a:t>
            </a:r>
            <a:endParaRPr/>
          </a:p>
        </p:txBody>
      </p:sp>
      <p:sp>
        <p:nvSpPr>
          <p:cNvPr id="1988" name="Google Shape;1988;p136"/>
          <p:cNvSpPr txBox="1"/>
          <p:nvPr>
            <p:ph idx="3" type="body"/>
          </p:nvPr>
        </p:nvSpPr>
        <p:spPr>
          <a:xfrm>
            <a:off x="175" y="1838325"/>
            <a:ext cx="4171800" cy="11241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In other words, deep learning models may have more upfront costs, but they also have higher performance potential.</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992" name="Shape 1992"/>
        <p:cNvGrpSpPr/>
        <p:nvPr/>
      </p:nvGrpSpPr>
      <p:grpSpPr>
        <a:xfrm>
          <a:off x="0" y="0"/>
          <a:ext cx="0" cy="0"/>
          <a:chOff x="0" y="0"/>
          <a:chExt cx="0" cy="0"/>
        </a:xfrm>
      </p:grpSpPr>
      <p:sp>
        <p:nvSpPr>
          <p:cNvPr id="1993" name="Google Shape;1993;p13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Deep Learning Models: TensorFlow</a:t>
            </a:r>
            <a:endParaRPr>
              <a:solidFill>
                <a:schemeClr val="dk1"/>
              </a:solidFill>
            </a:endParaRPr>
          </a:p>
        </p:txBody>
      </p:sp>
      <p:sp>
        <p:nvSpPr>
          <p:cNvPr id="1994" name="Google Shape;1994;p137"/>
          <p:cNvSpPr txBox="1"/>
          <p:nvPr>
            <p:ph idx="1" type="subTitle"/>
          </p:nvPr>
        </p:nvSpPr>
        <p:spPr>
          <a:xfrm>
            <a:off x="0" y="675975"/>
            <a:ext cx="9144000" cy="3648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None/>
            </a:pPr>
            <a:r>
              <a:rPr lang="en" sz="1750"/>
              <a:t>The easiest way to conceptualize the performance differences between basic neural networks and deep learning models is to return to the </a:t>
            </a:r>
            <a:r>
              <a:rPr lang="en" sz="1750" u="sng">
                <a:solidFill>
                  <a:schemeClr val="hlink"/>
                </a:solidFill>
                <a:hlinkClick r:id="rId3"/>
              </a:rPr>
              <a:t>TensorFlow Playground</a:t>
            </a:r>
            <a:r>
              <a:rPr lang="en" sz="1750"/>
              <a:t>.</a:t>
            </a:r>
            <a:endParaRPr sz="1750"/>
          </a:p>
        </p:txBody>
      </p:sp>
      <p:sp>
        <p:nvSpPr>
          <p:cNvPr id="1995" name="Google Shape;1995;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6" name="Google Shape;1996;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97" name="Google Shape;1997;p137"/>
          <p:cNvPicPr preferRelativeResize="0"/>
          <p:nvPr/>
        </p:nvPicPr>
        <p:blipFill>
          <a:blip r:embed="rId4">
            <a:alphaModFix/>
          </a:blip>
          <a:stretch>
            <a:fillRect/>
          </a:stretch>
        </p:blipFill>
        <p:spPr>
          <a:xfrm>
            <a:off x="1433875" y="1425225"/>
            <a:ext cx="6276251" cy="3344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3" name="Google Shape;2003;p138"/>
          <p:cNvSpPr txBox="1"/>
          <p:nvPr>
            <p:ph type="title"/>
          </p:nvPr>
        </p:nvSpPr>
        <p:spPr>
          <a:xfrm>
            <a:off x="25" y="274800"/>
            <a:ext cx="782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There are </a:t>
            </a:r>
            <a:r>
              <a:rPr lang="en">
                <a:solidFill>
                  <a:srgbClr val="00C8E9"/>
                </a:solidFill>
              </a:rPr>
              <a:t>drawbacks</a:t>
            </a:r>
            <a:r>
              <a:rPr lang="en"/>
              <a:t> to building a deep learning model with too many layers.</a:t>
            </a:r>
            <a:endParaRPr/>
          </a:p>
        </p:txBody>
      </p:sp>
      <p:sp>
        <p:nvSpPr>
          <p:cNvPr id="2004" name="Google Shape;2004;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08" name="Shape 2008"/>
        <p:cNvGrpSpPr/>
        <p:nvPr/>
      </p:nvGrpSpPr>
      <p:grpSpPr>
        <a:xfrm>
          <a:off x="0" y="0"/>
          <a:ext cx="0" cy="0"/>
          <a:chOff x="0" y="0"/>
          <a:chExt cx="0" cy="0"/>
        </a:xfrm>
      </p:grpSpPr>
      <p:sp>
        <p:nvSpPr>
          <p:cNvPr id="2009" name="Google Shape;2009;p13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Drawbacks</a:t>
            </a:r>
            <a:endParaRPr/>
          </a:p>
        </p:txBody>
      </p:sp>
      <p:sp>
        <p:nvSpPr>
          <p:cNvPr id="2010" name="Google Shape;2010;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11" name="Google Shape;2011;p139"/>
          <p:cNvPicPr preferRelativeResize="0"/>
          <p:nvPr/>
        </p:nvPicPr>
        <p:blipFill>
          <a:blip r:embed="rId3">
            <a:alphaModFix/>
          </a:blip>
          <a:stretch>
            <a:fillRect/>
          </a:stretch>
        </p:blipFill>
        <p:spPr>
          <a:xfrm>
            <a:off x="0" y="3263743"/>
            <a:ext cx="9144003" cy="1879707"/>
          </a:xfrm>
          <a:prstGeom prst="rect">
            <a:avLst/>
          </a:prstGeom>
          <a:noFill/>
          <a:ln>
            <a:noFill/>
          </a:ln>
        </p:spPr>
      </p:pic>
      <p:grpSp>
        <p:nvGrpSpPr>
          <p:cNvPr id="2012" name="Google Shape;2012;p139"/>
          <p:cNvGrpSpPr/>
          <p:nvPr/>
        </p:nvGrpSpPr>
        <p:grpSpPr>
          <a:xfrm>
            <a:off x="453395" y="1244450"/>
            <a:ext cx="743726" cy="530949"/>
            <a:chOff x="453220" y="1424000"/>
            <a:chExt cx="743726" cy="530949"/>
          </a:xfrm>
        </p:grpSpPr>
        <p:sp>
          <p:nvSpPr>
            <p:cNvPr id="2013" name="Google Shape;2013;p1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14" name="Google Shape;2014;p1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2015" name="Google Shape;2015;p139"/>
          <p:cNvGrpSpPr/>
          <p:nvPr/>
        </p:nvGrpSpPr>
        <p:grpSpPr>
          <a:xfrm>
            <a:off x="453408" y="1944350"/>
            <a:ext cx="743726" cy="530949"/>
            <a:chOff x="453233" y="2276300"/>
            <a:chExt cx="743726" cy="530949"/>
          </a:xfrm>
        </p:grpSpPr>
        <p:sp>
          <p:nvSpPr>
            <p:cNvPr id="2016" name="Google Shape;2016;p1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17" name="Google Shape;2017;p1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018" name="Google Shape;2018;p139"/>
          <p:cNvSpPr/>
          <p:nvPr/>
        </p:nvSpPr>
        <p:spPr>
          <a:xfrm>
            <a:off x="1352725" y="11992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Deep learning models:</a:t>
            </a:r>
            <a:endParaRPr sz="1800">
              <a:latin typeface="Roboto"/>
              <a:ea typeface="Roboto"/>
              <a:cs typeface="Roboto"/>
              <a:sym typeface="Roboto"/>
            </a:endParaRPr>
          </a:p>
        </p:txBody>
      </p:sp>
      <p:sp>
        <p:nvSpPr>
          <p:cNvPr id="2020" name="Google Shape;2020;p139"/>
          <p:cNvSpPr/>
          <p:nvPr/>
        </p:nvSpPr>
        <p:spPr>
          <a:xfrm>
            <a:off x="1352725" y="18991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9"/>
          <p:cNvSpPr/>
          <p:nvPr/>
        </p:nvSpPr>
        <p:spPr>
          <a:xfrm>
            <a:off x="1352725" y="25895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139"/>
          <p:cNvGrpSpPr/>
          <p:nvPr/>
        </p:nvGrpSpPr>
        <p:grpSpPr>
          <a:xfrm>
            <a:off x="453408" y="2644238"/>
            <a:ext cx="743726" cy="530949"/>
            <a:chOff x="453233" y="3128588"/>
            <a:chExt cx="743726" cy="530949"/>
          </a:xfrm>
        </p:grpSpPr>
        <p:sp>
          <p:nvSpPr>
            <p:cNvPr id="2023" name="Google Shape;2023;p1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24" name="Google Shape;2024;p1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025" name="Google Shape;2025;p139"/>
          <p:cNvSpPr txBox="1"/>
          <p:nvPr/>
        </p:nvSpPr>
        <p:spPr>
          <a:xfrm>
            <a:off x="175" y="122082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Require more computational resources (memory and CPU power) for each layer.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If we have limited resources or time, a larger deep learning model may not be possible.</a:t>
            </a:r>
            <a:endParaRPr>
              <a:solidFill>
                <a:srgbClr val="043461"/>
              </a:solidFill>
              <a:latin typeface="Roboto"/>
              <a:ea typeface="Roboto"/>
              <a:cs typeface="Roboto"/>
              <a:sym typeface="Roboto"/>
            </a:endParaRPr>
          </a:p>
        </p:txBody>
      </p:sp>
      <p:sp>
        <p:nvSpPr>
          <p:cNvPr id="2026" name="Google Shape;2026;p139"/>
          <p:cNvSpPr txBox="1"/>
          <p:nvPr/>
        </p:nvSpPr>
        <p:spPr>
          <a:xfrm>
            <a:off x="175" y="1901588"/>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Take considerably more time to train than a basic neural network. Each hidden layer adds complexity and more computations.</a:t>
            </a:r>
            <a:endParaRPr>
              <a:solidFill>
                <a:srgbClr val="043461"/>
              </a:solidFill>
              <a:latin typeface="Roboto"/>
              <a:ea typeface="Roboto"/>
              <a:cs typeface="Roboto"/>
              <a:sym typeface="Roboto"/>
            </a:endParaRPr>
          </a:p>
        </p:txBody>
      </p:sp>
      <p:sp>
        <p:nvSpPr>
          <p:cNvPr id="2027" name="Google Shape;2027;p139"/>
          <p:cNvSpPr txBox="1"/>
          <p:nvPr/>
        </p:nvSpPr>
        <p:spPr>
          <a:xfrm>
            <a:off x="175" y="25919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rgbClr val="043461"/>
                </a:solidFill>
                <a:latin typeface="Roboto"/>
                <a:ea typeface="Roboto"/>
                <a:cs typeface="Roboto"/>
                <a:sym typeface="Roboto"/>
              </a:rPr>
              <a:t>With multiple hidden layers will require more training data to produce an acceptable level of performance.</a:t>
            </a:r>
            <a:endParaRPr>
              <a:solidFill>
                <a:srgbClr val="043461"/>
              </a:solidFill>
              <a:latin typeface="Roboto"/>
              <a:ea typeface="Roboto"/>
              <a:cs typeface="Roboto"/>
              <a:sym typeface="Roboto"/>
            </a:endParaRPr>
          </a:p>
        </p:txBody>
      </p:sp>
      <p:sp>
        <p:nvSpPr>
          <p:cNvPr id="2028" name="Google Shape;2028;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4" name="Google Shape;154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4" name="Google Shape;2034;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0" name="Google Shape;2040;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1" name="Google Shape;2041;p141"/>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2500">
                <a:solidFill>
                  <a:schemeClr val="dk1"/>
                </a:solidFill>
              </a:rPr>
              <a:t>Activity: Back to the Moon</a:t>
            </a:r>
            <a:endParaRPr sz="25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build a deep learning classification model that can adequately predict the class from our moons dummy dataset.</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2042" name="Google Shape;2042;p14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14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t>Back to the Moon</a:t>
            </a:r>
            <a:r>
              <a:rPr lang="en"/>
              <a:t>s</a:t>
            </a:r>
            <a:endParaRPr/>
          </a:p>
        </p:txBody>
      </p:sp>
      <p:sp>
        <p:nvSpPr>
          <p:cNvPr id="2048" name="Google Shape;2048;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49" name="Google Shape;2049;p142"/>
          <p:cNvGraphicFramePr/>
          <p:nvPr/>
        </p:nvGraphicFramePr>
        <p:xfrm>
          <a:off x="403275" y="805475"/>
          <a:ext cx="3000000" cy="3000000"/>
        </p:xfrm>
        <a:graphic>
          <a:graphicData uri="http://schemas.openxmlformats.org/drawingml/2006/table">
            <a:tbl>
              <a:tblPr>
                <a:noFill/>
                <a:tableStyleId>{2367CBBA-920A-496F-A145-6B35BFC817A2}</a:tableStyleId>
              </a:tblPr>
              <a:tblGrid>
                <a:gridCol w="1212975"/>
                <a:gridCol w="7123675"/>
              </a:tblGrid>
              <a:tr h="299700">
                <a:tc rowSpan="4">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Upload the starter notebook to Google Colab, and then run the cells to recreate the moons </a:t>
                      </a:r>
                      <a:br>
                        <a:rPr lang="en" sz="1200">
                          <a:solidFill>
                            <a:srgbClr val="043461"/>
                          </a:solidFill>
                          <a:latin typeface="Roboto"/>
                          <a:ea typeface="Roboto"/>
                          <a:cs typeface="Roboto"/>
                          <a:sym typeface="Roboto"/>
                        </a:rPr>
                      </a:br>
                      <a:r>
                        <a:rPr lang="en" sz="1200">
                          <a:solidFill>
                            <a:srgbClr val="043461"/>
                          </a:solidFill>
                          <a:latin typeface="Roboto"/>
                          <a:ea typeface="Roboto"/>
                          <a:cs typeface="Roboto"/>
                          <a:sym typeface="Roboto"/>
                        </a:rPr>
                        <a:t>dummy dataset.</a:t>
                      </a:r>
                      <a:endParaRPr sz="1200">
                        <a:solidFill>
                          <a:srgbClr val="043461"/>
                        </a:solidFill>
                        <a:latin typeface="Roboto"/>
                        <a:ea typeface="Roboto"/>
                        <a:cs typeface="Roboto"/>
                        <a:sym typeface="Roboto"/>
                      </a:endParaRPr>
                    </a:p>
                  </a:txBody>
                  <a:tcPr marT="109725" marB="1097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Create your Keras Sequential model and add more than one Dense hidden layer to create a deep learning model.</a:t>
                      </a:r>
                      <a:endParaRPr sz="1200">
                        <a:solidFill>
                          <a:srgbClr val="043461"/>
                        </a:solidFill>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rPr b="1" lang="en" sz="1200">
                          <a:solidFill>
                            <a:srgbClr val="043461"/>
                          </a:solidFill>
                          <a:latin typeface="Roboto"/>
                          <a:ea typeface="Roboto"/>
                          <a:cs typeface="Roboto"/>
                          <a:sym typeface="Roboto"/>
                        </a:rPr>
                        <a:t>Notes:</a:t>
                      </a:r>
                      <a:endParaRPr b="1" sz="1200">
                        <a:solidFill>
                          <a:srgbClr val="043461"/>
                        </a:solidFill>
                        <a:latin typeface="Roboto"/>
                        <a:ea typeface="Roboto"/>
                        <a:cs typeface="Roboto"/>
                        <a:sym typeface="Roboto"/>
                      </a:endParaRPr>
                    </a:p>
                    <a:p>
                      <a:pPr indent="-167640" lvl="0" marL="320040" rtl="0" algn="l">
                        <a:lnSpc>
                          <a:spcPct val="115000"/>
                        </a:lnSpc>
                        <a:spcBef>
                          <a:spcPts val="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Only your first Dense layer uses the input_dim parameter.</a:t>
                      </a:r>
                      <a:endParaRPr sz="1200">
                        <a:solidFill>
                          <a:srgbClr val="043461"/>
                        </a:solidFill>
                        <a:latin typeface="Roboto"/>
                        <a:ea typeface="Roboto"/>
                        <a:cs typeface="Roboto"/>
                        <a:sym typeface="Roboto"/>
                      </a:endParaRPr>
                    </a:p>
                    <a:p>
                      <a:pPr indent="-167640" lvl="0" marL="320040" rtl="0" algn="l">
                        <a:lnSpc>
                          <a:spcPct val="115000"/>
                        </a:lnSpc>
                        <a:spcBef>
                          <a:spcPts val="30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All of your hidden layers should use the "ReLU" activation function.</a:t>
                      </a:r>
                      <a:endParaRPr sz="1200">
                        <a:solidFill>
                          <a:srgbClr val="043461"/>
                        </a:solidFill>
                        <a:latin typeface="Roboto"/>
                        <a:ea typeface="Roboto"/>
                        <a:cs typeface="Roboto"/>
                        <a:sym typeface="Roboto"/>
                      </a:endParaRPr>
                    </a:p>
                  </a:txBody>
                  <a:tcPr marT="109725" marB="1097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Compile your model and train the deep learning model on at least 100 epochs.</a:t>
                      </a:r>
                      <a:endParaRPr sz="1200">
                        <a:solidFill>
                          <a:srgbClr val="043461"/>
                        </a:solidFill>
                        <a:latin typeface="Roboto"/>
                        <a:ea typeface="Roboto"/>
                        <a:cs typeface="Roboto"/>
                        <a:sym typeface="Roboto"/>
                      </a:endParaRPr>
                    </a:p>
                  </a:txBody>
                  <a:tcPr marT="109725" marB="1097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Evaluate the performance of your model by calculating the loss and predictive accuracy of the model on your test dataset.</a:t>
                      </a:r>
                      <a:endParaRPr sz="1200">
                        <a:solidFill>
                          <a:srgbClr val="043461"/>
                        </a:solidFill>
                        <a:latin typeface="Roboto"/>
                        <a:ea typeface="Roboto"/>
                        <a:cs typeface="Roboto"/>
                        <a:sym typeface="Roboto"/>
                      </a:endParaRPr>
                    </a:p>
                  </a:txBody>
                  <a:tcPr marT="109725" marB="1097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a:txBody>
                    <a:bodyPr/>
                    <a:lstStyle/>
                    <a:p>
                      <a:pPr indent="0" lvl="0" marL="0" rtl="0" algn="r">
                        <a:spcBef>
                          <a:spcPts val="0"/>
                        </a:spcBef>
                        <a:spcAft>
                          <a:spcPts val="0"/>
                        </a:spcAft>
                        <a:buClr>
                          <a:schemeClr val="dk1"/>
                        </a:buClr>
                        <a:buSzPts val="1100"/>
                        <a:buFont typeface="Arial"/>
                        <a:buNone/>
                      </a:pPr>
                      <a:r>
                        <a:rPr b="1" lang="en" sz="1200">
                          <a:solidFill>
                            <a:srgbClr val="043461"/>
                          </a:solidFill>
                          <a:latin typeface="Roboto"/>
                          <a:ea typeface="Roboto"/>
                          <a:cs typeface="Roboto"/>
                          <a:sym typeface="Roboto"/>
                        </a:rPr>
                        <a:t>Bonus</a:t>
                      </a:r>
                      <a:endParaRPr b="1"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If you have enough time, try recreating your deep learning model with a different set of hidden layers and neurons, and then evaluate the performance of your new model. Are you able to achieve 100% predictive accuracy?</a:t>
                      </a:r>
                      <a:endParaRPr sz="1200">
                        <a:solidFill>
                          <a:srgbClr val="043461"/>
                        </a:solidFill>
                        <a:latin typeface="Roboto"/>
                        <a:ea typeface="Roboto"/>
                        <a:cs typeface="Roboto"/>
                        <a:sym typeface="Roboto"/>
                      </a:endParaRPr>
                    </a:p>
                  </a:txBody>
                  <a:tcPr marT="109725" marB="1097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2050" name="Google Shape;2050;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6" name="Google Shape;2056;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2" name="Google Shape;2062;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8" name="Google Shape;2068;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9" name="Google Shape;2069;p14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Getting Hands On with </a:t>
            </a:r>
            <a:br>
              <a:rPr lang="en"/>
            </a:br>
            <a:r>
              <a:rPr lang="en"/>
              <a:t>Model Optimization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5" name="Google Shape;2075;p146"/>
          <p:cNvSpPr txBox="1"/>
          <p:nvPr>
            <p:ph type="title"/>
          </p:nvPr>
        </p:nvSpPr>
        <p:spPr>
          <a:xfrm>
            <a:off x="25" y="274800"/>
            <a:ext cx="8360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As with any machine learning model, neural networks and deep learning models are </a:t>
            </a:r>
            <a:r>
              <a:rPr lang="en">
                <a:solidFill>
                  <a:srgbClr val="00C8E9"/>
                </a:solidFill>
              </a:rPr>
              <a:t>not perfect</a:t>
            </a:r>
            <a:r>
              <a:rPr lang="en"/>
              <a:t>.</a:t>
            </a:r>
            <a:endParaRPr/>
          </a:p>
        </p:txBody>
      </p:sp>
      <p:sp>
        <p:nvSpPr>
          <p:cNvPr id="2076" name="Google Shape;2076;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2" name="Google Shape;2082;p147"/>
          <p:cNvSpPr txBox="1"/>
          <p:nvPr>
            <p:ph type="title"/>
          </p:nvPr>
        </p:nvSpPr>
        <p:spPr>
          <a:xfrm>
            <a:off x="237100" y="26599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There are two </a:t>
            </a:r>
            <a:r>
              <a:rPr lang="en" sz="3000"/>
              <a:t>major pain points</a:t>
            </a:r>
            <a:r>
              <a:rPr lang="en" sz="3000"/>
              <a:t> </a:t>
            </a:r>
            <a:endParaRPr sz="3000"/>
          </a:p>
          <a:p>
            <a:pPr indent="0" lvl="0" marL="0" rtl="0" algn="ctr">
              <a:spcBef>
                <a:spcPts val="0"/>
              </a:spcBef>
              <a:spcAft>
                <a:spcPts val="0"/>
              </a:spcAft>
              <a:buClr>
                <a:schemeClr val="dk1"/>
              </a:buClr>
              <a:buSzPts val="1100"/>
              <a:buFont typeface="Arial"/>
              <a:buNone/>
            </a:pPr>
            <a:r>
              <a:rPr lang="en" sz="3000"/>
              <a:t>that we will commonly encounter: </a:t>
            </a:r>
            <a:br>
              <a:rPr lang="en" sz="3000"/>
            </a:br>
            <a:r>
              <a:rPr lang="en" sz="3000">
                <a:highlight>
                  <a:srgbClr val="FFFF00"/>
                </a:highlight>
              </a:rPr>
              <a:t>overfitting</a:t>
            </a:r>
            <a:r>
              <a:rPr lang="en" sz="3000"/>
              <a:t> and </a:t>
            </a:r>
            <a:r>
              <a:rPr lang="en" sz="3000">
                <a:highlight>
                  <a:srgbClr val="FFFF00"/>
                </a:highlight>
              </a:rPr>
              <a:t>underfitting</a:t>
            </a:r>
            <a:r>
              <a:rPr lang="en" sz="3000"/>
              <a:t>.</a:t>
            </a:r>
            <a:endParaRPr sz="3000"/>
          </a:p>
          <a:p>
            <a:pPr indent="0" lvl="0" marL="0" rtl="0" algn="ctr">
              <a:spcBef>
                <a:spcPts val="0"/>
              </a:spcBef>
              <a:spcAft>
                <a:spcPts val="0"/>
              </a:spcAft>
              <a:buClr>
                <a:schemeClr val="dk1"/>
              </a:buClr>
              <a:buSzPts val="1100"/>
              <a:buFont typeface="Arial"/>
              <a:buNone/>
            </a:pPr>
            <a:r>
              <a:t/>
            </a:r>
            <a:endParaRPr sz="3000"/>
          </a:p>
          <a:p>
            <a:pPr indent="0" lvl="0" marL="0" rtl="0" algn="ctr">
              <a:spcBef>
                <a:spcPts val="0"/>
              </a:spcBef>
              <a:spcAft>
                <a:spcPts val="0"/>
              </a:spcAft>
              <a:buNone/>
            </a:pPr>
            <a:r>
              <a:t/>
            </a:r>
            <a:endParaRPr sz="3000"/>
          </a:p>
        </p:txBody>
      </p:sp>
      <p:pic>
        <p:nvPicPr>
          <p:cNvPr id="2083" name="Google Shape;2083;p147"/>
          <p:cNvPicPr preferRelativeResize="0"/>
          <p:nvPr/>
        </p:nvPicPr>
        <p:blipFill>
          <a:blip r:embed="rId3">
            <a:alphaModFix/>
          </a:blip>
          <a:stretch>
            <a:fillRect/>
          </a:stretch>
        </p:blipFill>
        <p:spPr>
          <a:xfrm>
            <a:off x="3659038" y="807750"/>
            <a:ext cx="1825920" cy="1783675"/>
          </a:xfrm>
          <a:prstGeom prst="rect">
            <a:avLst/>
          </a:prstGeom>
          <a:noFill/>
          <a:ln>
            <a:noFill/>
          </a:ln>
        </p:spPr>
      </p:pic>
      <p:sp>
        <p:nvSpPr>
          <p:cNvPr id="2084" name="Google Shape;208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0" name="Google Shape;2090;p14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Overfitting</a:t>
            </a:r>
            <a:endParaRPr/>
          </a:p>
        </p:txBody>
      </p:sp>
      <p:sp>
        <p:nvSpPr>
          <p:cNvPr id="2091" name="Google Shape;2091;p148"/>
          <p:cNvSpPr txBox="1"/>
          <p:nvPr>
            <p:ph idx="1" type="subTitle"/>
          </p:nvPr>
        </p:nvSpPr>
        <p:spPr>
          <a:xfrm>
            <a:off x="0" y="675975"/>
            <a:ext cx="4924200" cy="263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model has </a:t>
            </a:r>
            <a:r>
              <a:rPr b="1" lang="en">
                <a:highlight>
                  <a:srgbClr val="FFFF00"/>
                </a:highlight>
              </a:rPr>
              <a:t>high variance</a:t>
            </a:r>
            <a:r>
              <a:rPr lang="en"/>
              <a:t>.</a:t>
            </a:r>
            <a:endParaRPr/>
          </a:p>
          <a:p>
            <a:pPr indent="0" lvl="0" marL="0" rtl="0" algn="l">
              <a:spcBef>
                <a:spcPts val="1000"/>
              </a:spcBef>
              <a:spcAft>
                <a:spcPts val="0"/>
              </a:spcAft>
              <a:buNone/>
            </a:pPr>
            <a:r>
              <a:rPr lang="en"/>
              <a:t>It adjusts too much to fit the training data and will not generalize well.</a:t>
            </a:r>
            <a:endParaRPr/>
          </a:p>
          <a:p>
            <a:pPr indent="0" lvl="0" marL="0" rtl="0" algn="l">
              <a:spcBef>
                <a:spcPts val="1000"/>
              </a:spcBef>
              <a:spcAft>
                <a:spcPts val="0"/>
              </a:spcAft>
              <a:buNone/>
            </a:pPr>
            <a:r>
              <a:rPr lang="en"/>
              <a:t>As a reminder, this is known as </a:t>
            </a:r>
            <a:r>
              <a:rPr b="1" lang="en">
                <a:highlight>
                  <a:srgbClr val="FFFF00"/>
                </a:highlight>
              </a:rPr>
              <a:t>overfitting</a:t>
            </a:r>
            <a:r>
              <a:rPr lang="en"/>
              <a:t> the model.</a:t>
            </a:r>
            <a:endParaRPr/>
          </a:p>
        </p:txBody>
      </p:sp>
      <p:grpSp>
        <p:nvGrpSpPr>
          <p:cNvPr id="2092" name="Google Shape;2092;p148"/>
          <p:cNvGrpSpPr/>
          <p:nvPr/>
        </p:nvGrpSpPr>
        <p:grpSpPr>
          <a:xfrm>
            <a:off x="4659300" y="810648"/>
            <a:ext cx="4306399" cy="4106052"/>
            <a:chOff x="4659300" y="810648"/>
            <a:chExt cx="4306399" cy="4106052"/>
          </a:xfrm>
        </p:grpSpPr>
        <p:sp>
          <p:nvSpPr>
            <p:cNvPr id="2093" name="Google Shape;2093;p148"/>
            <p:cNvSpPr txBox="1"/>
            <p:nvPr/>
          </p:nvSpPr>
          <p:spPr>
            <a:xfrm>
              <a:off x="4861756" y="4146001"/>
              <a:ext cx="25653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000000"/>
                  </a:solidFill>
                  <a:latin typeface="Roboto Medium"/>
                  <a:ea typeface="Roboto Medium"/>
                  <a:cs typeface="Roboto Medium"/>
                  <a:sym typeface="Roboto Medium"/>
                </a:rPr>
                <a:t>Overfitting</a:t>
              </a:r>
              <a:endParaRPr sz="1800"/>
            </a:p>
          </p:txBody>
        </p:sp>
        <p:cxnSp>
          <p:nvCxnSpPr>
            <p:cNvPr id="2094" name="Google Shape;2094;p148"/>
            <p:cNvCxnSpPr/>
            <p:nvPr/>
          </p:nvCxnSpPr>
          <p:spPr>
            <a:xfrm>
              <a:off x="4986340" y="810648"/>
              <a:ext cx="0" cy="3280200"/>
            </a:xfrm>
            <a:prstGeom prst="straightConnector1">
              <a:avLst/>
            </a:prstGeom>
            <a:noFill/>
            <a:ln cap="flat" cmpd="sng" w="19050">
              <a:solidFill>
                <a:srgbClr val="000000"/>
              </a:solidFill>
              <a:prstDash val="solid"/>
              <a:round/>
              <a:headEnd len="med" w="med" type="stealth"/>
              <a:tailEnd len="med" w="med" type="none"/>
            </a:ln>
          </p:spPr>
        </p:cxnSp>
        <p:cxnSp>
          <p:nvCxnSpPr>
            <p:cNvPr id="2095" name="Google Shape;2095;p148"/>
            <p:cNvCxnSpPr/>
            <p:nvPr/>
          </p:nvCxnSpPr>
          <p:spPr>
            <a:xfrm>
              <a:off x="6626786" y="2450448"/>
              <a:ext cx="0" cy="3280800"/>
            </a:xfrm>
            <a:prstGeom prst="straightConnector1">
              <a:avLst/>
            </a:prstGeom>
            <a:noFill/>
            <a:ln cap="flat" cmpd="sng" w="19050">
              <a:solidFill>
                <a:srgbClr val="000000"/>
              </a:solidFill>
              <a:prstDash val="solid"/>
              <a:round/>
              <a:headEnd len="med" w="med" type="stealth"/>
              <a:tailEnd len="med" w="med" type="none"/>
            </a:ln>
          </p:spPr>
        </p:cxnSp>
        <p:sp>
          <p:nvSpPr>
            <p:cNvPr id="2096" name="Google Shape;2096;p148"/>
            <p:cNvSpPr txBox="1"/>
            <p:nvPr/>
          </p:nvSpPr>
          <p:spPr>
            <a:xfrm>
              <a:off x="4659300" y="823611"/>
              <a:ext cx="5844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sp>
          <p:nvSpPr>
            <p:cNvPr id="2097" name="Google Shape;2097;p148"/>
            <p:cNvSpPr txBox="1"/>
            <p:nvPr/>
          </p:nvSpPr>
          <p:spPr>
            <a:xfrm>
              <a:off x="7770799" y="4004839"/>
              <a:ext cx="11949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2098" name="Google Shape;2098;p148"/>
            <p:cNvSpPr/>
            <p:nvPr/>
          </p:nvSpPr>
          <p:spPr>
            <a:xfrm>
              <a:off x="5158965" y="2523421"/>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48"/>
            <p:cNvSpPr/>
            <p:nvPr/>
          </p:nvSpPr>
          <p:spPr>
            <a:xfrm>
              <a:off x="5292628" y="2827140"/>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48"/>
            <p:cNvSpPr/>
            <p:nvPr/>
          </p:nvSpPr>
          <p:spPr>
            <a:xfrm>
              <a:off x="5645013" y="290003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48"/>
            <p:cNvSpPr/>
            <p:nvPr/>
          </p:nvSpPr>
          <p:spPr>
            <a:xfrm>
              <a:off x="5645013"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48"/>
            <p:cNvSpPr/>
            <p:nvPr/>
          </p:nvSpPr>
          <p:spPr>
            <a:xfrm>
              <a:off x="5936641"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48"/>
            <p:cNvSpPr/>
            <p:nvPr/>
          </p:nvSpPr>
          <p:spPr>
            <a:xfrm>
              <a:off x="6301176" y="310665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8"/>
            <p:cNvSpPr/>
            <p:nvPr/>
          </p:nvSpPr>
          <p:spPr>
            <a:xfrm>
              <a:off x="6635334" y="3106642"/>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48"/>
            <p:cNvSpPr/>
            <p:nvPr/>
          </p:nvSpPr>
          <p:spPr>
            <a:xfrm>
              <a:off x="6969491" y="2900017"/>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48"/>
            <p:cNvSpPr/>
            <p:nvPr/>
          </p:nvSpPr>
          <p:spPr>
            <a:xfrm>
              <a:off x="7203792" y="2827124"/>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8"/>
            <p:cNvSpPr/>
            <p:nvPr/>
          </p:nvSpPr>
          <p:spPr>
            <a:xfrm>
              <a:off x="7641235" y="2693392"/>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48"/>
            <p:cNvSpPr/>
            <p:nvPr/>
          </p:nvSpPr>
          <p:spPr>
            <a:xfrm>
              <a:off x="7920807" y="2620499"/>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8"/>
            <p:cNvSpPr/>
            <p:nvPr/>
          </p:nvSpPr>
          <p:spPr>
            <a:xfrm>
              <a:off x="8127473" y="2347407"/>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48"/>
            <p:cNvSpPr/>
            <p:nvPr/>
          </p:nvSpPr>
          <p:spPr>
            <a:xfrm>
              <a:off x="7920807" y="2241416"/>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48"/>
            <p:cNvSpPr/>
            <p:nvPr/>
          </p:nvSpPr>
          <p:spPr>
            <a:xfrm>
              <a:off x="8402740" y="262051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8"/>
            <p:cNvSpPr/>
            <p:nvPr/>
          </p:nvSpPr>
          <p:spPr>
            <a:xfrm>
              <a:off x="8264868" y="290003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8"/>
            <p:cNvSpPr/>
            <p:nvPr/>
          </p:nvSpPr>
          <p:spPr>
            <a:xfrm>
              <a:off x="7890318" y="299961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8"/>
            <p:cNvSpPr/>
            <p:nvPr/>
          </p:nvSpPr>
          <p:spPr>
            <a:xfrm>
              <a:off x="7525782"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48"/>
            <p:cNvSpPr/>
            <p:nvPr/>
          </p:nvSpPr>
          <p:spPr>
            <a:xfrm>
              <a:off x="7088340" y="331328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48"/>
            <p:cNvSpPr/>
            <p:nvPr/>
          </p:nvSpPr>
          <p:spPr>
            <a:xfrm>
              <a:off x="6665696" y="358903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48"/>
            <p:cNvSpPr/>
            <p:nvPr/>
          </p:nvSpPr>
          <p:spPr>
            <a:xfrm>
              <a:off x="6860115" y="378341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8"/>
            <p:cNvSpPr/>
            <p:nvPr/>
          </p:nvSpPr>
          <p:spPr>
            <a:xfrm>
              <a:off x="6216102" y="351990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48"/>
            <p:cNvSpPr/>
            <p:nvPr/>
          </p:nvSpPr>
          <p:spPr>
            <a:xfrm>
              <a:off x="5936625" y="358903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48"/>
            <p:cNvSpPr/>
            <p:nvPr/>
          </p:nvSpPr>
          <p:spPr>
            <a:xfrm>
              <a:off x="5158949" y="331328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48"/>
            <p:cNvSpPr/>
            <p:nvPr/>
          </p:nvSpPr>
          <p:spPr>
            <a:xfrm>
              <a:off x="5220300" y="2468469"/>
              <a:ext cx="3230007" cy="1216571"/>
            </a:xfrm>
            <a:custGeom>
              <a:rect b="b" l="l" r="r" t="t"/>
              <a:pathLst>
                <a:path extrusionOk="0" h="38143" w="101270">
                  <a:moveTo>
                    <a:pt x="101197" y="0"/>
                  </a:moveTo>
                  <a:cubicBezTo>
                    <a:pt x="101197" y="7781"/>
                    <a:pt x="102363" y="20245"/>
                    <a:pt x="94910" y="22479"/>
                  </a:cubicBezTo>
                  <a:cubicBezTo>
                    <a:pt x="88140" y="24508"/>
                    <a:pt x="83431" y="8950"/>
                    <a:pt x="76813" y="11430"/>
                  </a:cubicBezTo>
                  <a:cubicBezTo>
                    <a:pt x="71246" y="13516"/>
                    <a:pt x="77783" y="25815"/>
                    <a:pt x="72622" y="28765"/>
                  </a:cubicBezTo>
                  <a:cubicBezTo>
                    <a:pt x="66866" y="32055"/>
                    <a:pt x="58966" y="19196"/>
                    <a:pt x="53572" y="23050"/>
                  </a:cubicBezTo>
                  <a:cubicBezTo>
                    <a:pt x="49526" y="25940"/>
                    <a:pt x="51179" y="37939"/>
                    <a:pt x="46523" y="36195"/>
                  </a:cubicBezTo>
                  <a:cubicBezTo>
                    <a:pt x="41349" y="34257"/>
                    <a:pt x="38772" y="24899"/>
                    <a:pt x="33379" y="26098"/>
                  </a:cubicBezTo>
                  <a:cubicBezTo>
                    <a:pt x="29470" y="26967"/>
                    <a:pt x="29261" y="33017"/>
                    <a:pt x="27854" y="36766"/>
                  </a:cubicBezTo>
                  <a:cubicBezTo>
                    <a:pt x="27662" y="37277"/>
                    <a:pt x="27420" y="38273"/>
                    <a:pt x="26902" y="38100"/>
                  </a:cubicBezTo>
                  <a:cubicBezTo>
                    <a:pt x="19654" y="35684"/>
                    <a:pt x="23058" y="21505"/>
                    <a:pt x="16424" y="17716"/>
                  </a:cubicBezTo>
                  <a:cubicBezTo>
                    <a:pt x="12309" y="15366"/>
                    <a:pt x="8753" y="27261"/>
                    <a:pt x="4423" y="25336"/>
                  </a:cubicBezTo>
                  <a:cubicBezTo>
                    <a:pt x="-1348" y="22770"/>
                    <a:pt x="232" y="13174"/>
                    <a:pt x="232" y="6858"/>
                  </a:cubicBezTo>
                </a:path>
              </a:pathLst>
            </a:custGeom>
            <a:noFill/>
            <a:ln cap="flat" cmpd="sng" w="38100">
              <a:solidFill>
                <a:srgbClr val="0000FF"/>
              </a:solidFill>
              <a:prstDash val="solid"/>
              <a:round/>
              <a:headEnd len="med" w="med" type="none"/>
              <a:tailEnd len="med" w="med" type="none"/>
            </a:ln>
          </p:spPr>
        </p:sp>
      </p:grpSp>
      <p:sp>
        <p:nvSpPr>
          <p:cNvPr id="2122" name="Google Shape;2122;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3" name="Google Shape;2123;p148"/>
          <p:cNvSpPr txBox="1"/>
          <p:nvPr>
            <p:ph idx="12" type="sldNum"/>
          </p:nvPr>
        </p:nvSpPr>
        <p:spPr>
          <a:xfrm>
            <a:off x="8760175" y="51096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9" name="Google Shape;2129;p14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Underfitting</a:t>
            </a:r>
            <a:endParaRPr/>
          </a:p>
        </p:txBody>
      </p:sp>
      <p:sp>
        <p:nvSpPr>
          <p:cNvPr id="2130" name="Google Shape;2130;p149"/>
          <p:cNvSpPr txBox="1"/>
          <p:nvPr>
            <p:ph idx="1" type="subTitle"/>
          </p:nvPr>
        </p:nvSpPr>
        <p:spPr>
          <a:xfrm>
            <a:off x="0" y="675975"/>
            <a:ext cx="4924200" cy="263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model can have </a:t>
            </a:r>
            <a:r>
              <a:rPr b="1" lang="en">
                <a:highlight>
                  <a:srgbClr val="FFFF00"/>
                </a:highlight>
              </a:rPr>
              <a:t>high bias</a:t>
            </a:r>
            <a:r>
              <a:rPr lang="en"/>
              <a:t>.</a:t>
            </a:r>
            <a:endParaRPr/>
          </a:p>
          <a:p>
            <a:pPr indent="0" lvl="0" marL="0" rtl="0" algn="l">
              <a:spcBef>
                <a:spcPts val="1000"/>
              </a:spcBef>
              <a:spcAft>
                <a:spcPts val="0"/>
              </a:spcAft>
              <a:buClr>
                <a:schemeClr val="dk1"/>
              </a:buClr>
              <a:buSzPts val="1100"/>
              <a:buFont typeface="Arial"/>
              <a:buNone/>
            </a:pPr>
            <a:r>
              <a:rPr lang="en"/>
              <a:t>Very noisy input data causes the model to </a:t>
            </a:r>
            <a:r>
              <a:rPr b="1" lang="en">
                <a:highlight>
                  <a:srgbClr val="FFFF00"/>
                </a:highlight>
              </a:rPr>
              <a:t>underfit</a:t>
            </a:r>
            <a:r>
              <a:rPr lang="en"/>
              <a:t> the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other words, our model struggles to classify or predict our training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31" name="Google Shape;2131;p149"/>
          <p:cNvSpPr txBox="1"/>
          <p:nvPr/>
        </p:nvSpPr>
        <p:spPr>
          <a:xfrm>
            <a:off x="4861756" y="4146001"/>
            <a:ext cx="25653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Roboto Medium"/>
                <a:ea typeface="Roboto Medium"/>
                <a:cs typeface="Roboto Medium"/>
                <a:sym typeface="Roboto Medium"/>
              </a:rPr>
              <a:t>underfitting</a:t>
            </a:r>
            <a:endParaRPr sz="1800"/>
          </a:p>
        </p:txBody>
      </p:sp>
      <p:grpSp>
        <p:nvGrpSpPr>
          <p:cNvPr id="2132" name="Google Shape;2132;p149"/>
          <p:cNvGrpSpPr/>
          <p:nvPr/>
        </p:nvGrpSpPr>
        <p:grpSpPr>
          <a:xfrm>
            <a:off x="4659300" y="810648"/>
            <a:ext cx="4306399" cy="3964890"/>
            <a:chOff x="4659300" y="810648"/>
            <a:chExt cx="4306399" cy="3964890"/>
          </a:xfrm>
        </p:grpSpPr>
        <p:cxnSp>
          <p:nvCxnSpPr>
            <p:cNvPr id="2133" name="Google Shape;2133;p149"/>
            <p:cNvCxnSpPr/>
            <p:nvPr/>
          </p:nvCxnSpPr>
          <p:spPr>
            <a:xfrm>
              <a:off x="4986340" y="810648"/>
              <a:ext cx="0" cy="3280200"/>
            </a:xfrm>
            <a:prstGeom prst="straightConnector1">
              <a:avLst/>
            </a:prstGeom>
            <a:noFill/>
            <a:ln cap="flat" cmpd="sng" w="19050">
              <a:solidFill>
                <a:srgbClr val="000000"/>
              </a:solidFill>
              <a:prstDash val="solid"/>
              <a:round/>
              <a:headEnd len="med" w="med" type="stealth"/>
              <a:tailEnd len="med" w="med" type="none"/>
            </a:ln>
          </p:spPr>
        </p:cxnSp>
        <p:cxnSp>
          <p:nvCxnSpPr>
            <p:cNvPr id="2134" name="Google Shape;2134;p149"/>
            <p:cNvCxnSpPr/>
            <p:nvPr/>
          </p:nvCxnSpPr>
          <p:spPr>
            <a:xfrm>
              <a:off x="6626786" y="2450448"/>
              <a:ext cx="0" cy="3280800"/>
            </a:xfrm>
            <a:prstGeom prst="straightConnector1">
              <a:avLst/>
            </a:prstGeom>
            <a:noFill/>
            <a:ln cap="flat" cmpd="sng" w="19050">
              <a:solidFill>
                <a:srgbClr val="000000"/>
              </a:solidFill>
              <a:prstDash val="solid"/>
              <a:round/>
              <a:headEnd len="med" w="med" type="stealth"/>
              <a:tailEnd len="med" w="med" type="none"/>
            </a:ln>
          </p:spPr>
        </p:cxnSp>
        <p:sp>
          <p:nvSpPr>
            <p:cNvPr id="2135" name="Google Shape;2135;p149"/>
            <p:cNvSpPr txBox="1"/>
            <p:nvPr/>
          </p:nvSpPr>
          <p:spPr>
            <a:xfrm>
              <a:off x="4659300" y="823611"/>
              <a:ext cx="5844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sp>
          <p:nvSpPr>
            <p:cNvPr id="2136" name="Google Shape;2136;p149"/>
            <p:cNvSpPr txBox="1"/>
            <p:nvPr/>
          </p:nvSpPr>
          <p:spPr>
            <a:xfrm>
              <a:off x="7770799" y="4004839"/>
              <a:ext cx="11949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2137" name="Google Shape;2137;p149"/>
            <p:cNvSpPr/>
            <p:nvPr/>
          </p:nvSpPr>
          <p:spPr>
            <a:xfrm>
              <a:off x="5158965" y="2523421"/>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49"/>
            <p:cNvSpPr/>
            <p:nvPr/>
          </p:nvSpPr>
          <p:spPr>
            <a:xfrm>
              <a:off x="5292628" y="2827140"/>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49"/>
            <p:cNvSpPr/>
            <p:nvPr/>
          </p:nvSpPr>
          <p:spPr>
            <a:xfrm>
              <a:off x="5645013" y="290003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9"/>
            <p:cNvSpPr/>
            <p:nvPr/>
          </p:nvSpPr>
          <p:spPr>
            <a:xfrm>
              <a:off x="5645013"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49"/>
            <p:cNvSpPr/>
            <p:nvPr/>
          </p:nvSpPr>
          <p:spPr>
            <a:xfrm>
              <a:off x="5936641"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49"/>
            <p:cNvSpPr/>
            <p:nvPr/>
          </p:nvSpPr>
          <p:spPr>
            <a:xfrm>
              <a:off x="6301176" y="310665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49"/>
            <p:cNvSpPr/>
            <p:nvPr/>
          </p:nvSpPr>
          <p:spPr>
            <a:xfrm>
              <a:off x="6635334" y="3106642"/>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49"/>
            <p:cNvSpPr/>
            <p:nvPr/>
          </p:nvSpPr>
          <p:spPr>
            <a:xfrm>
              <a:off x="6969491" y="2900017"/>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49"/>
            <p:cNvSpPr/>
            <p:nvPr/>
          </p:nvSpPr>
          <p:spPr>
            <a:xfrm>
              <a:off x="7203792" y="2827124"/>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49"/>
            <p:cNvSpPr/>
            <p:nvPr/>
          </p:nvSpPr>
          <p:spPr>
            <a:xfrm>
              <a:off x="7641235" y="2693392"/>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49"/>
            <p:cNvSpPr/>
            <p:nvPr/>
          </p:nvSpPr>
          <p:spPr>
            <a:xfrm>
              <a:off x="7920807" y="2620499"/>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49"/>
            <p:cNvSpPr/>
            <p:nvPr/>
          </p:nvSpPr>
          <p:spPr>
            <a:xfrm>
              <a:off x="8127473" y="2347407"/>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49"/>
            <p:cNvSpPr/>
            <p:nvPr/>
          </p:nvSpPr>
          <p:spPr>
            <a:xfrm>
              <a:off x="7920807" y="2241416"/>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49"/>
            <p:cNvSpPr/>
            <p:nvPr/>
          </p:nvSpPr>
          <p:spPr>
            <a:xfrm>
              <a:off x="8402740" y="262051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49"/>
            <p:cNvSpPr/>
            <p:nvPr/>
          </p:nvSpPr>
          <p:spPr>
            <a:xfrm>
              <a:off x="8264868" y="290003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49"/>
            <p:cNvSpPr/>
            <p:nvPr/>
          </p:nvSpPr>
          <p:spPr>
            <a:xfrm>
              <a:off x="7890318" y="299961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49"/>
            <p:cNvSpPr/>
            <p:nvPr/>
          </p:nvSpPr>
          <p:spPr>
            <a:xfrm>
              <a:off x="7525782"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49"/>
            <p:cNvSpPr/>
            <p:nvPr/>
          </p:nvSpPr>
          <p:spPr>
            <a:xfrm>
              <a:off x="7088340" y="331328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49"/>
            <p:cNvSpPr/>
            <p:nvPr/>
          </p:nvSpPr>
          <p:spPr>
            <a:xfrm>
              <a:off x="6665696" y="358903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49"/>
            <p:cNvSpPr/>
            <p:nvPr/>
          </p:nvSpPr>
          <p:spPr>
            <a:xfrm>
              <a:off x="6860115" y="378341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49"/>
            <p:cNvSpPr/>
            <p:nvPr/>
          </p:nvSpPr>
          <p:spPr>
            <a:xfrm>
              <a:off x="6216102" y="351990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49"/>
            <p:cNvSpPr/>
            <p:nvPr/>
          </p:nvSpPr>
          <p:spPr>
            <a:xfrm>
              <a:off x="5936625" y="358903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49"/>
            <p:cNvSpPr/>
            <p:nvPr/>
          </p:nvSpPr>
          <p:spPr>
            <a:xfrm>
              <a:off x="5158949" y="331328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0" name="Google Shape;2160;p149"/>
            <p:cNvCxnSpPr/>
            <p:nvPr/>
          </p:nvCxnSpPr>
          <p:spPr>
            <a:xfrm flipH="1" rot="10800000">
              <a:off x="5229775" y="2951313"/>
              <a:ext cx="3467100" cy="929100"/>
            </a:xfrm>
            <a:prstGeom prst="straightConnector1">
              <a:avLst/>
            </a:prstGeom>
            <a:noFill/>
            <a:ln cap="flat" cmpd="sng" w="38100">
              <a:solidFill>
                <a:srgbClr val="0000FF"/>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1" name="Google Shape;1551;p1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Must Dig Deeper…</a:t>
            </a:r>
            <a:br>
              <a:rPr lang="en"/>
            </a:br>
            <a:r>
              <a:rPr lang="en"/>
              <a:t>Into Neural Networks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6" name="Google Shape;2166;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5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Model Optimization: Overfitting</a:t>
            </a:r>
            <a:endParaRPr/>
          </a:p>
        </p:txBody>
      </p:sp>
      <p:sp>
        <p:nvSpPr>
          <p:cNvPr id="2168" name="Google Shape;2168;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two reasons for the model to </a:t>
            </a:r>
            <a:r>
              <a:rPr b="1" lang="en">
                <a:highlight>
                  <a:srgbClr val="FFFF00"/>
                </a:highlight>
              </a:rPr>
              <a:t>overfit the dat</a:t>
            </a:r>
            <a:r>
              <a:rPr b="1" lang="en">
                <a:solidFill>
                  <a:schemeClr val="dk1"/>
                </a:solidFill>
                <a:highlight>
                  <a:srgbClr val="FFFF00"/>
                </a:highlight>
              </a:rPr>
              <a:t>a</a:t>
            </a:r>
            <a:r>
              <a:rPr lang="en"/>
              <a:t> and not meet performance expectations.</a:t>
            </a:r>
            <a:endParaRPr/>
          </a:p>
        </p:txBody>
      </p:sp>
      <p:pic>
        <p:nvPicPr>
          <p:cNvPr id="2169" name="Google Shape;2169;p150"/>
          <p:cNvPicPr preferRelativeResize="0"/>
          <p:nvPr/>
        </p:nvPicPr>
        <p:blipFill>
          <a:blip r:embed="rId3">
            <a:alphaModFix/>
          </a:blip>
          <a:stretch>
            <a:fillRect/>
          </a:stretch>
        </p:blipFill>
        <p:spPr>
          <a:xfrm>
            <a:off x="4108850" y="1411650"/>
            <a:ext cx="827450" cy="3417525"/>
          </a:xfrm>
          <a:prstGeom prst="rect">
            <a:avLst/>
          </a:prstGeom>
          <a:noFill/>
          <a:ln>
            <a:noFill/>
          </a:ln>
        </p:spPr>
      </p:pic>
      <p:sp>
        <p:nvSpPr>
          <p:cNvPr id="2170" name="Google Shape;2170;p150"/>
          <p:cNvSpPr/>
          <p:nvPr/>
        </p:nvSpPr>
        <p:spPr>
          <a:xfrm>
            <a:off x="457206" y="16499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71" name="Google Shape;2171;p150"/>
          <p:cNvSpPr/>
          <p:nvPr/>
        </p:nvSpPr>
        <p:spPr>
          <a:xfrm rot="10800000">
            <a:off x="593369" y="20386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72" name="Google Shape;2172;p150"/>
          <p:cNvSpPr/>
          <p:nvPr/>
        </p:nvSpPr>
        <p:spPr>
          <a:xfrm>
            <a:off x="4936295" y="16521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73" name="Google Shape;2173;p150"/>
          <p:cNvSpPr/>
          <p:nvPr/>
        </p:nvSpPr>
        <p:spPr>
          <a:xfrm rot="10800000">
            <a:off x="5072469" y="20409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50"/>
          <p:cNvSpPr txBox="1"/>
          <p:nvPr/>
        </p:nvSpPr>
        <p:spPr>
          <a:xfrm>
            <a:off x="-47350" y="2536425"/>
            <a:ext cx="4627800" cy="1016400"/>
          </a:xfrm>
          <a:prstGeom prst="rect">
            <a:avLst/>
          </a:prstGeom>
          <a:noFill/>
          <a:ln>
            <a:noFill/>
          </a:ln>
        </p:spPr>
        <p:txBody>
          <a:bodyPr anchorCtr="0" anchor="t" bIns="0" lIns="457200" spcFirstLastPara="1" rIns="274300" wrap="square" tIns="0">
            <a:noAutofit/>
          </a:bodyPr>
          <a:lstStyle/>
          <a:p>
            <a:pPr indent="0" lvl="0" marL="0" rtl="0" algn="l">
              <a:spcBef>
                <a:spcPts val="0"/>
              </a:spcBef>
              <a:spcAft>
                <a:spcPts val="0"/>
              </a:spcAft>
              <a:buNone/>
            </a:pPr>
            <a:r>
              <a:rPr lang="en" sz="1900">
                <a:solidFill>
                  <a:srgbClr val="043461"/>
                </a:solidFill>
                <a:latin typeface="Roboto Light"/>
                <a:ea typeface="Roboto Light"/>
                <a:cs typeface="Roboto Light"/>
                <a:sym typeface="Roboto Light"/>
              </a:rPr>
              <a:t>The training and test data are unbalanced or the training data are not representative of the test data.</a:t>
            </a:r>
            <a:endParaRPr sz="1900">
              <a:solidFill>
                <a:srgbClr val="043461"/>
              </a:solidFill>
              <a:latin typeface="Roboto Light"/>
              <a:ea typeface="Roboto Light"/>
              <a:cs typeface="Roboto Light"/>
              <a:sym typeface="Roboto Light"/>
            </a:endParaRPr>
          </a:p>
          <a:p>
            <a:pPr indent="0" lvl="0" marL="0" rtl="0" algn="l">
              <a:spcBef>
                <a:spcPts val="0"/>
              </a:spcBef>
              <a:spcAft>
                <a:spcPts val="0"/>
              </a:spcAft>
              <a:buNone/>
            </a:pPr>
            <a:r>
              <a:t/>
            </a:r>
            <a:endParaRPr sz="1700">
              <a:latin typeface="Roboto Light"/>
              <a:ea typeface="Roboto Light"/>
              <a:cs typeface="Roboto Light"/>
              <a:sym typeface="Roboto Light"/>
            </a:endParaRPr>
          </a:p>
        </p:txBody>
      </p:sp>
      <p:sp>
        <p:nvSpPr>
          <p:cNvPr id="2175" name="Google Shape;2175;p150"/>
          <p:cNvSpPr txBox="1"/>
          <p:nvPr/>
        </p:nvSpPr>
        <p:spPr>
          <a:xfrm>
            <a:off x="4563550" y="2536425"/>
            <a:ext cx="4306200" cy="1016400"/>
          </a:xfrm>
          <a:prstGeom prst="rect">
            <a:avLst/>
          </a:prstGeom>
          <a:noFill/>
          <a:ln>
            <a:noFill/>
          </a:ln>
        </p:spPr>
        <p:txBody>
          <a:bodyPr anchorCtr="0" anchor="t" bIns="0" lIns="365750" spcFirstLastPara="1" rIns="274300" wrap="square" tIns="0">
            <a:noAutofit/>
          </a:bodyPr>
          <a:lstStyle/>
          <a:p>
            <a:pPr indent="0" lvl="0" marL="0" rtl="0" algn="l">
              <a:spcBef>
                <a:spcPts val="0"/>
              </a:spcBef>
              <a:spcAft>
                <a:spcPts val="1000"/>
              </a:spcAft>
              <a:buNone/>
            </a:pPr>
            <a:r>
              <a:rPr lang="en" sz="1900">
                <a:solidFill>
                  <a:srgbClr val="043461"/>
                </a:solidFill>
                <a:latin typeface="Roboto Light"/>
                <a:ea typeface="Roboto Light"/>
                <a:cs typeface="Roboto Light"/>
                <a:sym typeface="Roboto Light"/>
              </a:rPr>
              <a:t>There is not enough complexity in the training data, and the model converges too quickly. </a:t>
            </a:r>
            <a:endParaRPr sz="1700">
              <a:latin typeface="Roboto Light"/>
              <a:ea typeface="Roboto Light"/>
              <a:cs typeface="Roboto Light"/>
              <a:sym typeface="Roboto Light"/>
            </a:endParaRPr>
          </a:p>
        </p:txBody>
      </p:sp>
      <p:pic>
        <p:nvPicPr>
          <p:cNvPr id="2176" name="Google Shape;2176;p150"/>
          <p:cNvPicPr preferRelativeResize="0"/>
          <p:nvPr/>
        </p:nvPicPr>
        <p:blipFill>
          <a:blip r:embed="rId4">
            <a:alphaModFix/>
          </a:blip>
          <a:stretch>
            <a:fillRect/>
          </a:stretch>
        </p:blipFill>
        <p:spPr>
          <a:xfrm>
            <a:off x="4936300" y="3794625"/>
            <a:ext cx="567950" cy="631549"/>
          </a:xfrm>
          <a:prstGeom prst="rect">
            <a:avLst/>
          </a:prstGeom>
          <a:noFill/>
          <a:ln>
            <a:noFill/>
          </a:ln>
        </p:spPr>
      </p:pic>
      <p:sp>
        <p:nvSpPr>
          <p:cNvPr id="2177" name="Google Shape;2177;p150"/>
          <p:cNvSpPr txBox="1"/>
          <p:nvPr/>
        </p:nvSpPr>
        <p:spPr>
          <a:xfrm>
            <a:off x="5666025" y="3794625"/>
            <a:ext cx="2620800" cy="85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500">
                <a:latin typeface="Roboto"/>
                <a:ea typeface="Roboto"/>
                <a:cs typeface="Roboto"/>
                <a:sym typeface="Roboto"/>
              </a:rPr>
              <a:t>We will discuss convergence in detail later in the lesson.</a:t>
            </a:r>
            <a:endParaRPr b="1" sz="15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51"/>
          <p:cNvSpPr txBox="1"/>
          <p:nvPr>
            <p:ph type="title"/>
          </p:nvPr>
        </p:nvSpPr>
        <p:spPr>
          <a:xfrm>
            <a:off x="25" y="274800"/>
            <a:ext cx="8534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The most straightforward way to fix a high-variance (overfitting) model is by </a:t>
            </a:r>
            <a:r>
              <a:rPr lang="en">
                <a:solidFill>
                  <a:srgbClr val="6CCCE6"/>
                </a:solidFill>
              </a:rPr>
              <a:t>adding more training data</a:t>
            </a:r>
            <a:r>
              <a:rPr lang="en"/>
              <a:t>.</a:t>
            </a:r>
            <a:endParaRPr/>
          </a:p>
        </p:txBody>
      </p:sp>
      <p:sp>
        <p:nvSpPr>
          <p:cNvPr id="2183" name="Google Shape;218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4" name="Google Shape;2184;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0" name="Google Shape;2190;p15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 More Training Data</a:t>
            </a:r>
            <a:endParaRPr/>
          </a:p>
        </p:txBody>
      </p:sp>
      <p:sp>
        <p:nvSpPr>
          <p:cNvPr id="2191" name="Google Shape;2191;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t>The first way to increase the training data is to </a:t>
            </a:r>
            <a:r>
              <a:rPr b="1" lang="en" sz="2000">
                <a:highlight>
                  <a:srgbClr val="FFFF00"/>
                </a:highlight>
              </a:rPr>
              <a:t>collect more data for your input dataset</a:t>
            </a:r>
            <a:r>
              <a:rPr lang="en" sz="2000"/>
              <a:t>.</a:t>
            </a:r>
            <a:endParaRPr sz="2000"/>
          </a:p>
        </p:txBody>
      </p:sp>
      <p:sp>
        <p:nvSpPr>
          <p:cNvPr id="2192" name="Google Shape;2192;p152"/>
          <p:cNvSpPr txBox="1"/>
          <p:nvPr/>
        </p:nvSpPr>
        <p:spPr>
          <a:xfrm>
            <a:off x="0" y="1953825"/>
            <a:ext cx="3940800" cy="32643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b="1" lang="en" sz="2400">
                <a:solidFill>
                  <a:srgbClr val="00C8E9"/>
                </a:solidFill>
                <a:latin typeface="Roboto"/>
                <a:ea typeface="Roboto"/>
                <a:cs typeface="Roboto"/>
                <a:sym typeface="Roboto"/>
              </a:rPr>
              <a:t>Pro</a:t>
            </a:r>
            <a:endParaRPr sz="1100">
              <a:solidFill>
                <a:srgbClr val="00C8E9"/>
              </a:solidFill>
              <a:latin typeface="Roboto"/>
              <a:ea typeface="Roboto"/>
              <a:cs typeface="Roboto"/>
              <a:sym typeface="Roboto"/>
            </a:endParaRPr>
          </a:p>
          <a:p>
            <a:pPr indent="0" lvl="0" marL="0" rtl="0" algn="l">
              <a:lnSpc>
                <a:spcPct val="115000"/>
              </a:lnSpc>
              <a:spcBef>
                <a:spcPts val="800"/>
              </a:spcBef>
              <a:spcAft>
                <a:spcPts val="800"/>
              </a:spcAft>
              <a:buNone/>
            </a:pPr>
            <a:r>
              <a:rPr lang="en" sz="1700">
                <a:solidFill>
                  <a:srgbClr val="24292E"/>
                </a:solidFill>
                <a:highlight>
                  <a:srgbClr val="FFFFFF"/>
                </a:highlight>
                <a:latin typeface="Roboto"/>
                <a:ea typeface="Roboto"/>
                <a:cs typeface="Roboto"/>
                <a:sym typeface="Roboto"/>
              </a:rPr>
              <a:t>This is the safest </a:t>
            </a:r>
            <a:br>
              <a:rPr lang="en" sz="1700">
                <a:solidFill>
                  <a:srgbClr val="24292E"/>
                </a:solidFill>
                <a:highlight>
                  <a:srgbClr val="FFFFFF"/>
                </a:highlight>
                <a:latin typeface="Roboto"/>
                <a:ea typeface="Roboto"/>
                <a:cs typeface="Roboto"/>
                <a:sym typeface="Roboto"/>
              </a:rPr>
            </a:br>
            <a:r>
              <a:rPr lang="en" sz="1700">
                <a:solidFill>
                  <a:srgbClr val="24292E"/>
                </a:solidFill>
                <a:highlight>
                  <a:srgbClr val="FFFFFF"/>
                </a:highlight>
                <a:latin typeface="Roboto"/>
                <a:ea typeface="Roboto"/>
                <a:cs typeface="Roboto"/>
                <a:sym typeface="Roboto"/>
              </a:rPr>
              <a:t>method of increasing </a:t>
            </a:r>
            <a:br>
              <a:rPr lang="en" sz="1700">
                <a:solidFill>
                  <a:srgbClr val="24292E"/>
                </a:solidFill>
                <a:highlight>
                  <a:srgbClr val="FFFFFF"/>
                </a:highlight>
                <a:latin typeface="Roboto"/>
                <a:ea typeface="Roboto"/>
                <a:cs typeface="Roboto"/>
                <a:sym typeface="Roboto"/>
              </a:rPr>
            </a:br>
            <a:r>
              <a:rPr lang="en" sz="1700">
                <a:solidFill>
                  <a:srgbClr val="24292E"/>
                </a:solidFill>
                <a:highlight>
                  <a:srgbClr val="FFFFFF"/>
                </a:highlight>
                <a:latin typeface="Roboto"/>
                <a:ea typeface="Roboto"/>
                <a:cs typeface="Roboto"/>
                <a:sym typeface="Roboto"/>
              </a:rPr>
              <a:t>training data, but the data must be collected properly, using the same protocol as initial data collection.</a:t>
            </a:r>
            <a:endParaRPr sz="1700">
              <a:latin typeface="Roboto"/>
              <a:ea typeface="Roboto"/>
              <a:cs typeface="Roboto"/>
              <a:sym typeface="Roboto"/>
            </a:endParaRPr>
          </a:p>
        </p:txBody>
      </p:sp>
      <p:sp>
        <p:nvSpPr>
          <p:cNvPr id="2193" name="Google Shape;2193;p152"/>
          <p:cNvSpPr/>
          <p:nvPr/>
        </p:nvSpPr>
        <p:spPr>
          <a:xfrm>
            <a:off x="4066475" y="1743275"/>
            <a:ext cx="4803000" cy="2589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4" name="Google Shape;2194;p152"/>
          <p:cNvPicPr preferRelativeResize="0"/>
          <p:nvPr/>
        </p:nvPicPr>
        <p:blipFill>
          <a:blip r:embed="rId3">
            <a:alphaModFix/>
          </a:blip>
          <a:stretch>
            <a:fillRect/>
          </a:stretch>
        </p:blipFill>
        <p:spPr>
          <a:xfrm>
            <a:off x="2449575" y="1603424"/>
            <a:ext cx="1604165" cy="1604142"/>
          </a:xfrm>
          <a:prstGeom prst="rect">
            <a:avLst/>
          </a:prstGeom>
          <a:noFill/>
          <a:ln>
            <a:noFill/>
          </a:ln>
          <a:effectLst>
            <a:outerShdw blurRad="57150" rotWithShape="0" algn="bl" dir="5400000" dist="19050">
              <a:srgbClr val="A9B7C0">
                <a:alpha val="56000"/>
              </a:srgbClr>
            </a:outerShdw>
          </a:effectLst>
        </p:spPr>
      </p:pic>
      <p:pic>
        <p:nvPicPr>
          <p:cNvPr id="2195" name="Google Shape;2195;p152"/>
          <p:cNvPicPr preferRelativeResize="0"/>
          <p:nvPr/>
        </p:nvPicPr>
        <p:blipFill rotWithShape="1">
          <a:blip r:embed="rId4">
            <a:alphaModFix/>
          </a:blip>
          <a:srcRect b="0" l="0" r="0" t="0"/>
          <a:stretch/>
        </p:blipFill>
        <p:spPr>
          <a:xfrm>
            <a:off x="4033113" y="1876258"/>
            <a:ext cx="1604165" cy="1604142"/>
          </a:xfrm>
          <a:prstGeom prst="rect">
            <a:avLst/>
          </a:prstGeom>
          <a:noFill/>
          <a:ln>
            <a:noFill/>
          </a:ln>
          <a:effectLst>
            <a:outerShdw blurRad="57150" rotWithShape="0" algn="bl" dir="5400000" dist="19050">
              <a:srgbClr val="A9B7C0">
                <a:alpha val="63000"/>
              </a:srgbClr>
            </a:outerShdw>
          </a:effectLst>
        </p:spPr>
      </p:pic>
      <p:sp>
        <p:nvSpPr>
          <p:cNvPr id="2196" name="Google Shape;2196;p152"/>
          <p:cNvSpPr txBox="1"/>
          <p:nvPr/>
        </p:nvSpPr>
        <p:spPr>
          <a:xfrm>
            <a:off x="4700100" y="1953825"/>
            <a:ext cx="3748500" cy="2379000"/>
          </a:xfrm>
          <a:prstGeom prst="rect">
            <a:avLst/>
          </a:prstGeom>
          <a:noFill/>
          <a:ln>
            <a:noFill/>
          </a:ln>
        </p:spPr>
        <p:txBody>
          <a:bodyPr anchorCtr="0" anchor="t" bIns="91425" lIns="1005825" spcFirstLastPara="1" rIns="91425" wrap="square" tIns="91425">
            <a:noAutofit/>
          </a:bodyPr>
          <a:lstStyle/>
          <a:p>
            <a:pPr indent="0" lvl="0" marL="0" rtl="0" algn="l">
              <a:lnSpc>
                <a:spcPct val="115000"/>
              </a:lnSpc>
              <a:spcBef>
                <a:spcPts val="0"/>
              </a:spcBef>
              <a:spcAft>
                <a:spcPts val="0"/>
              </a:spcAft>
              <a:buNone/>
            </a:pPr>
            <a:r>
              <a:rPr b="1" lang="en" sz="2400">
                <a:solidFill>
                  <a:srgbClr val="E66C2B"/>
                </a:solidFill>
                <a:latin typeface="Roboto"/>
                <a:ea typeface="Roboto"/>
                <a:cs typeface="Roboto"/>
                <a:sym typeface="Roboto"/>
              </a:rPr>
              <a:t>Con</a:t>
            </a:r>
            <a:endParaRPr sz="1100">
              <a:solidFill>
                <a:srgbClr val="E66C2B"/>
              </a:solidFill>
              <a:latin typeface="Roboto"/>
              <a:ea typeface="Roboto"/>
              <a:cs typeface="Roboto"/>
              <a:sym typeface="Roboto"/>
            </a:endParaRPr>
          </a:p>
          <a:p>
            <a:pPr indent="0" lvl="0" marL="0" rtl="0" algn="l">
              <a:lnSpc>
                <a:spcPct val="115000"/>
              </a:lnSpc>
              <a:spcBef>
                <a:spcPts val="800"/>
              </a:spcBef>
              <a:spcAft>
                <a:spcPts val="800"/>
              </a:spcAft>
              <a:buNone/>
            </a:pPr>
            <a:r>
              <a:rPr lang="en" sz="1700">
                <a:latin typeface="Roboto"/>
                <a:ea typeface="Roboto"/>
                <a:cs typeface="Roboto"/>
                <a:sym typeface="Roboto"/>
              </a:rPr>
              <a:t>The problem with collecting more input data is that it might be logistically or financially impossible to collect more data.</a:t>
            </a:r>
            <a:endParaRPr sz="1700">
              <a:latin typeface="Roboto"/>
              <a:ea typeface="Roboto"/>
              <a:cs typeface="Roboto"/>
              <a:sym typeface="Roboto"/>
            </a:endParaRPr>
          </a:p>
        </p:txBody>
      </p:sp>
      <p:sp>
        <p:nvSpPr>
          <p:cNvPr id="2197" name="Google Shape;2197;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53"/>
          <p:cNvSpPr/>
          <p:nvPr/>
        </p:nvSpPr>
        <p:spPr>
          <a:xfrm>
            <a:off x="4066475" y="1743275"/>
            <a:ext cx="4803000" cy="2783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4" name="Google Shape;2204;p15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 more Training Data</a:t>
            </a:r>
            <a:endParaRPr/>
          </a:p>
        </p:txBody>
      </p:sp>
      <p:sp>
        <p:nvSpPr>
          <p:cNvPr id="2205" name="Google Shape;2205;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t>The second method of increasing the training data is </a:t>
            </a:r>
            <a:r>
              <a:rPr b="1" lang="en" sz="2000">
                <a:highlight>
                  <a:srgbClr val="FFFF00"/>
                </a:highlight>
              </a:rPr>
              <a:t>changing the split of training and testing data in the original input data</a:t>
            </a:r>
            <a:r>
              <a:rPr lang="en" sz="2000"/>
              <a:t>.</a:t>
            </a:r>
            <a:endParaRPr sz="2000">
              <a:highlight>
                <a:srgbClr val="FFFF00"/>
              </a:highlight>
            </a:endParaRPr>
          </a:p>
        </p:txBody>
      </p:sp>
      <p:sp>
        <p:nvSpPr>
          <p:cNvPr id="2206" name="Google Shape;2206;p153"/>
          <p:cNvSpPr txBox="1"/>
          <p:nvPr/>
        </p:nvSpPr>
        <p:spPr>
          <a:xfrm>
            <a:off x="0" y="1953825"/>
            <a:ext cx="3940800" cy="32643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b="1" lang="en" sz="2400">
                <a:solidFill>
                  <a:srgbClr val="00C8E9"/>
                </a:solidFill>
                <a:latin typeface="Roboto"/>
                <a:ea typeface="Roboto"/>
                <a:cs typeface="Roboto"/>
                <a:sym typeface="Roboto"/>
              </a:rPr>
              <a:t>Pro</a:t>
            </a:r>
            <a:endParaRPr sz="1100">
              <a:solidFill>
                <a:srgbClr val="00C8E9"/>
              </a:solidFill>
              <a:latin typeface="Roboto"/>
              <a:ea typeface="Roboto"/>
              <a:cs typeface="Roboto"/>
              <a:sym typeface="Roboto"/>
            </a:endParaRPr>
          </a:p>
          <a:p>
            <a:pPr indent="0" lvl="0" marL="0" rtl="0" algn="l">
              <a:lnSpc>
                <a:spcPct val="115000"/>
              </a:lnSpc>
              <a:spcBef>
                <a:spcPts val="800"/>
              </a:spcBef>
              <a:spcAft>
                <a:spcPts val="800"/>
              </a:spcAft>
              <a:buNone/>
            </a:pPr>
            <a:r>
              <a:rPr lang="en" sz="1700">
                <a:solidFill>
                  <a:srgbClr val="24292E"/>
                </a:solidFill>
                <a:highlight>
                  <a:srgbClr val="FFFFFF"/>
                </a:highlight>
                <a:latin typeface="Roboto"/>
                <a:ea typeface="Roboto"/>
                <a:cs typeface="Roboto"/>
                <a:sym typeface="Roboto"/>
              </a:rPr>
              <a:t>The benefit of this </a:t>
            </a:r>
            <a:br>
              <a:rPr lang="en" sz="1700">
                <a:solidFill>
                  <a:srgbClr val="24292E"/>
                </a:solidFill>
                <a:highlight>
                  <a:srgbClr val="FFFFFF"/>
                </a:highlight>
                <a:latin typeface="Roboto"/>
                <a:ea typeface="Roboto"/>
                <a:cs typeface="Roboto"/>
                <a:sym typeface="Roboto"/>
              </a:rPr>
            </a:br>
            <a:r>
              <a:rPr lang="en" sz="1700">
                <a:solidFill>
                  <a:srgbClr val="24292E"/>
                </a:solidFill>
                <a:highlight>
                  <a:srgbClr val="FFFFFF"/>
                </a:highlight>
                <a:latin typeface="Roboto"/>
                <a:ea typeface="Roboto"/>
                <a:cs typeface="Roboto"/>
                <a:sym typeface="Roboto"/>
              </a:rPr>
              <a:t>method is that we</a:t>
            </a:r>
            <a:br>
              <a:rPr lang="en" sz="1700">
                <a:solidFill>
                  <a:srgbClr val="24292E"/>
                </a:solidFill>
                <a:highlight>
                  <a:srgbClr val="FFFFFF"/>
                </a:highlight>
                <a:latin typeface="Roboto"/>
                <a:ea typeface="Roboto"/>
                <a:cs typeface="Roboto"/>
                <a:sym typeface="Roboto"/>
              </a:rPr>
            </a:br>
            <a:r>
              <a:rPr lang="en" sz="1700">
                <a:solidFill>
                  <a:srgbClr val="24292E"/>
                </a:solidFill>
                <a:highlight>
                  <a:srgbClr val="FFFFFF"/>
                </a:highlight>
                <a:latin typeface="Roboto"/>
                <a:ea typeface="Roboto"/>
                <a:cs typeface="Roboto"/>
                <a:sym typeface="Roboto"/>
              </a:rPr>
              <a:t>won’t need to collect new data; there is no additional financial or logistical cost.</a:t>
            </a:r>
            <a:endParaRPr sz="1700">
              <a:solidFill>
                <a:srgbClr val="24292E"/>
              </a:solidFill>
              <a:highlight>
                <a:srgbClr val="FFFFFF"/>
              </a:highlight>
              <a:latin typeface="Roboto"/>
              <a:ea typeface="Roboto"/>
              <a:cs typeface="Roboto"/>
              <a:sym typeface="Roboto"/>
            </a:endParaRPr>
          </a:p>
        </p:txBody>
      </p:sp>
      <p:pic>
        <p:nvPicPr>
          <p:cNvPr id="2207" name="Google Shape;2207;p153"/>
          <p:cNvPicPr preferRelativeResize="0"/>
          <p:nvPr/>
        </p:nvPicPr>
        <p:blipFill>
          <a:blip r:embed="rId3">
            <a:alphaModFix/>
          </a:blip>
          <a:stretch>
            <a:fillRect/>
          </a:stretch>
        </p:blipFill>
        <p:spPr>
          <a:xfrm>
            <a:off x="2449575" y="1603424"/>
            <a:ext cx="1604165" cy="1604142"/>
          </a:xfrm>
          <a:prstGeom prst="rect">
            <a:avLst/>
          </a:prstGeom>
          <a:noFill/>
          <a:ln>
            <a:noFill/>
          </a:ln>
          <a:effectLst>
            <a:outerShdw blurRad="57150" rotWithShape="0" algn="bl" dir="5400000" dist="19050">
              <a:srgbClr val="A9B7C0">
                <a:alpha val="56000"/>
              </a:srgbClr>
            </a:outerShdw>
          </a:effectLst>
        </p:spPr>
      </p:pic>
      <p:pic>
        <p:nvPicPr>
          <p:cNvPr id="2208" name="Google Shape;2208;p153"/>
          <p:cNvPicPr preferRelativeResize="0"/>
          <p:nvPr/>
        </p:nvPicPr>
        <p:blipFill rotWithShape="1">
          <a:blip r:embed="rId4">
            <a:alphaModFix/>
          </a:blip>
          <a:srcRect b="0" l="0" r="0" t="0"/>
          <a:stretch/>
        </p:blipFill>
        <p:spPr>
          <a:xfrm>
            <a:off x="4033113" y="1876258"/>
            <a:ext cx="1604165" cy="1604142"/>
          </a:xfrm>
          <a:prstGeom prst="rect">
            <a:avLst/>
          </a:prstGeom>
          <a:noFill/>
          <a:ln>
            <a:noFill/>
          </a:ln>
          <a:effectLst>
            <a:outerShdw blurRad="57150" rotWithShape="0" algn="bl" dir="5400000" dist="19050">
              <a:srgbClr val="A9B7C0">
                <a:alpha val="63000"/>
              </a:srgbClr>
            </a:outerShdw>
          </a:effectLst>
        </p:spPr>
      </p:pic>
      <p:sp>
        <p:nvSpPr>
          <p:cNvPr id="2209" name="Google Shape;2209;p153"/>
          <p:cNvSpPr txBox="1"/>
          <p:nvPr/>
        </p:nvSpPr>
        <p:spPr>
          <a:xfrm>
            <a:off x="4700100" y="1953825"/>
            <a:ext cx="4009500" cy="2379000"/>
          </a:xfrm>
          <a:prstGeom prst="rect">
            <a:avLst/>
          </a:prstGeom>
          <a:noFill/>
          <a:ln>
            <a:noFill/>
          </a:ln>
        </p:spPr>
        <p:txBody>
          <a:bodyPr anchorCtr="0" anchor="t" bIns="91425" lIns="1005825" spcFirstLastPara="1" rIns="91425" wrap="square" tIns="91425">
            <a:noAutofit/>
          </a:bodyPr>
          <a:lstStyle/>
          <a:p>
            <a:pPr indent="0" lvl="0" marL="0" rtl="0" algn="l">
              <a:lnSpc>
                <a:spcPct val="115000"/>
              </a:lnSpc>
              <a:spcBef>
                <a:spcPts val="0"/>
              </a:spcBef>
              <a:spcAft>
                <a:spcPts val="0"/>
              </a:spcAft>
              <a:buNone/>
            </a:pPr>
            <a:r>
              <a:rPr b="1" lang="en" sz="2400">
                <a:solidFill>
                  <a:srgbClr val="E66C2B"/>
                </a:solidFill>
                <a:latin typeface="Roboto"/>
                <a:ea typeface="Roboto"/>
                <a:cs typeface="Roboto"/>
                <a:sym typeface="Roboto"/>
              </a:rPr>
              <a:t>Con</a:t>
            </a:r>
            <a:endParaRPr sz="1100">
              <a:solidFill>
                <a:srgbClr val="E66C2B"/>
              </a:solidFill>
              <a:latin typeface="Roboto"/>
              <a:ea typeface="Roboto"/>
              <a:cs typeface="Roboto"/>
              <a:sym typeface="Roboto"/>
            </a:endParaRPr>
          </a:p>
          <a:p>
            <a:pPr indent="0" lvl="0" marL="0" rtl="0" algn="l">
              <a:lnSpc>
                <a:spcPct val="115000"/>
              </a:lnSpc>
              <a:spcBef>
                <a:spcPts val="800"/>
              </a:spcBef>
              <a:spcAft>
                <a:spcPts val="800"/>
              </a:spcAft>
              <a:buNone/>
            </a:pPr>
            <a:r>
              <a:rPr lang="en" sz="1700">
                <a:latin typeface="Roboto"/>
                <a:ea typeface="Roboto"/>
                <a:cs typeface="Roboto"/>
                <a:sym typeface="Roboto"/>
              </a:rPr>
              <a:t>We’ll have less data available for testing and validating the model. This creates a higher risk that we might incorrectly consider an underperforming model to be adequate.</a:t>
            </a:r>
            <a:endParaRPr sz="1700">
              <a:latin typeface="Roboto"/>
              <a:ea typeface="Roboto"/>
              <a:cs typeface="Roboto"/>
              <a:sym typeface="Roboto"/>
            </a:endParaRPr>
          </a:p>
        </p:txBody>
      </p:sp>
      <p:sp>
        <p:nvSpPr>
          <p:cNvPr id="2210" name="Google Shape;2210;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54"/>
          <p:cNvSpPr/>
          <p:nvPr/>
        </p:nvSpPr>
        <p:spPr>
          <a:xfrm>
            <a:off x="4066475" y="1743275"/>
            <a:ext cx="4803000" cy="2379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7" name="Google Shape;2217;p15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 More Training Data</a:t>
            </a:r>
            <a:endParaRPr/>
          </a:p>
        </p:txBody>
      </p:sp>
      <p:sp>
        <p:nvSpPr>
          <p:cNvPr id="2218" name="Google Shape;2218;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000"/>
              <a:t>W</a:t>
            </a:r>
            <a:r>
              <a:rPr lang="en" sz="2000"/>
              <a:t>e can </a:t>
            </a:r>
            <a:r>
              <a:rPr b="1" lang="en" sz="2000">
                <a:highlight>
                  <a:srgbClr val="FFFF00"/>
                </a:highlight>
              </a:rPr>
              <a:t>keep our training data the same and retrain the model using fewer epochs</a:t>
            </a:r>
            <a:r>
              <a:rPr lang="en" sz="2000"/>
              <a: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2219" name="Google Shape;2219;p154"/>
          <p:cNvSpPr txBox="1"/>
          <p:nvPr/>
        </p:nvSpPr>
        <p:spPr>
          <a:xfrm>
            <a:off x="0" y="1953825"/>
            <a:ext cx="3940800" cy="32643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b="1" lang="en" sz="2400">
                <a:solidFill>
                  <a:srgbClr val="00C8E9"/>
                </a:solidFill>
                <a:latin typeface="Roboto"/>
                <a:ea typeface="Roboto"/>
                <a:cs typeface="Roboto"/>
                <a:sym typeface="Roboto"/>
              </a:rPr>
              <a:t>Pro</a:t>
            </a:r>
            <a:endParaRPr sz="1100">
              <a:solidFill>
                <a:srgbClr val="00C8E9"/>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700">
                <a:solidFill>
                  <a:srgbClr val="24292E"/>
                </a:solidFill>
                <a:highlight>
                  <a:srgbClr val="FFFFFF"/>
                </a:highlight>
                <a:latin typeface="Roboto"/>
                <a:ea typeface="Roboto"/>
                <a:cs typeface="Roboto"/>
                <a:sym typeface="Roboto"/>
              </a:rPr>
              <a:t>This can be a safer </a:t>
            </a:r>
            <a:br>
              <a:rPr lang="en" sz="1700">
                <a:solidFill>
                  <a:srgbClr val="24292E"/>
                </a:solidFill>
                <a:highlight>
                  <a:srgbClr val="FFFFFF"/>
                </a:highlight>
                <a:latin typeface="Roboto"/>
                <a:ea typeface="Roboto"/>
                <a:cs typeface="Roboto"/>
                <a:sym typeface="Roboto"/>
              </a:rPr>
            </a:br>
            <a:r>
              <a:rPr lang="en" sz="1700">
                <a:solidFill>
                  <a:srgbClr val="24292E"/>
                </a:solidFill>
                <a:highlight>
                  <a:srgbClr val="FFFFFF"/>
                </a:highlight>
                <a:latin typeface="Roboto"/>
                <a:ea typeface="Roboto"/>
                <a:cs typeface="Roboto"/>
                <a:sym typeface="Roboto"/>
              </a:rPr>
              <a:t>alternative for </a:t>
            </a:r>
            <a:br>
              <a:rPr lang="en" sz="1700">
                <a:solidFill>
                  <a:srgbClr val="24292E"/>
                </a:solidFill>
                <a:highlight>
                  <a:srgbClr val="FFFFFF"/>
                </a:highlight>
                <a:latin typeface="Roboto"/>
                <a:ea typeface="Roboto"/>
                <a:cs typeface="Roboto"/>
                <a:sym typeface="Roboto"/>
              </a:rPr>
            </a:br>
            <a:r>
              <a:rPr lang="en" sz="1700">
                <a:solidFill>
                  <a:srgbClr val="24292E"/>
                </a:solidFill>
                <a:highlight>
                  <a:srgbClr val="FFFFFF"/>
                </a:highlight>
                <a:latin typeface="Roboto"/>
                <a:ea typeface="Roboto"/>
                <a:cs typeface="Roboto"/>
                <a:sym typeface="Roboto"/>
              </a:rPr>
              <a:t>smaller, simpler datasets.</a:t>
            </a:r>
            <a:endParaRPr sz="1700">
              <a:solidFill>
                <a:srgbClr val="24292E"/>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700">
              <a:solidFill>
                <a:srgbClr val="24292E"/>
              </a:solidFill>
              <a:highlight>
                <a:srgbClr val="FFFFFF"/>
              </a:highlight>
              <a:latin typeface="Roboto"/>
              <a:ea typeface="Roboto"/>
              <a:cs typeface="Roboto"/>
              <a:sym typeface="Roboto"/>
            </a:endParaRPr>
          </a:p>
          <a:p>
            <a:pPr indent="0" lvl="0" marL="0" rtl="0" algn="l">
              <a:lnSpc>
                <a:spcPct val="115000"/>
              </a:lnSpc>
              <a:spcBef>
                <a:spcPts val="800"/>
              </a:spcBef>
              <a:spcAft>
                <a:spcPts val="800"/>
              </a:spcAft>
              <a:buNone/>
            </a:pPr>
            <a:r>
              <a:t/>
            </a:r>
            <a:endParaRPr sz="1700">
              <a:solidFill>
                <a:srgbClr val="24292E"/>
              </a:solidFill>
              <a:highlight>
                <a:srgbClr val="FFFFFF"/>
              </a:highlight>
              <a:latin typeface="Roboto"/>
              <a:ea typeface="Roboto"/>
              <a:cs typeface="Roboto"/>
              <a:sym typeface="Roboto"/>
            </a:endParaRPr>
          </a:p>
        </p:txBody>
      </p:sp>
      <p:pic>
        <p:nvPicPr>
          <p:cNvPr id="2220" name="Google Shape;2220;p154"/>
          <p:cNvPicPr preferRelativeResize="0"/>
          <p:nvPr/>
        </p:nvPicPr>
        <p:blipFill>
          <a:blip r:embed="rId3">
            <a:alphaModFix/>
          </a:blip>
          <a:stretch>
            <a:fillRect/>
          </a:stretch>
        </p:blipFill>
        <p:spPr>
          <a:xfrm>
            <a:off x="2449575" y="1603424"/>
            <a:ext cx="1604165" cy="1604142"/>
          </a:xfrm>
          <a:prstGeom prst="rect">
            <a:avLst/>
          </a:prstGeom>
          <a:noFill/>
          <a:ln>
            <a:noFill/>
          </a:ln>
          <a:effectLst>
            <a:outerShdw blurRad="57150" rotWithShape="0" algn="bl" dir="5400000" dist="19050">
              <a:srgbClr val="A9B7C0">
                <a:alpha val="56000"/>
              </a:srgbClr>
            </a:outerShdw>
          </a:effectLst>
        </p:spPr>
      </p:pic>
      <p:pic>
        <p:nvPicPr>
          <p:cNvPr id="2221" name="Google Shape;2221;p154"/>
          <p:cNvPicPr preferRelativeResize="0"/>
          <p:nvPr/>
        </p:nvPicPr>
        <p:blipFill rotWithShape="1">
          <a:blip r:embed="rId4">
            <a:alphaModFix/>
          </a:blip>
          <a:srcRect b="0" l="0" r="0" t="0"/>
          <a:stretch/>
        </p:blipFill>
        <p:spPr>
          <a:xfrm>
            <a:off x="4033113" y="1876258"/>
            <a:ext cx="1604165" cy="1604142"/>
          </a:xfrm>
          <a:prstGeom prst="rect">
            <a:avLst/>
          </a:prstGeom>
          <a:noFill/>
          <a:ln>
            <a:noFill/>
          </a:ln>
          <a:effectLst>
            <a:outerShdw blurRad="57150" rotWithShape="0" algn="bl" dir="5400000" dist="19050">
              <a:srgbClr val="A9B7C0">
                <a:alpha val="63000"/>
              </a:srgbClr>
            </a:outerShdw>
          </a:effectLst>
        </p:spPr>
      </p:pic>
      <p:sp>
        <p:nvSpPr>
          <p:cNvPr id="2222" name="Google Shape;2222;p154"/>
          <p:cNvSpPr txBox="1"/>
          <p:nvPr/>
        </p:nvSpPr>
        <p:spPr>
          <a:xfrm>
            <a:off x="4700100" y="1953825"/>
            <a:ext cx="3433500" cy="2379000"/>
          </a:xfrm>
          <a:prstGeom prst="rect">
            <a:avLst/>
          </a:prstGeom>
          <a:noFill/>
          <a:ln>
            <a:noFill/>
          </a:ln>
        </p:spPr>
        <p:txBody>
          <a:bodyPr anchorCtr="0" anchor="t" bIns="91425" lIns="1005825" spcFirstLastPara="1" rIns="91425" wrap="square" tIns="91425">
            <a:noAutofit/>
          </a:bodyPr>
          <a:lstStyle/>
          <a:p>
            <a:pPr indent="0" lvl="0" marL="0" rtl="0" algn="l">
              <a:lnSpc>
                <a:spcPct val="115000"/>
              </a:lnSpc>
              <a:spcBef>
                <a:spcPts val="0"/>
              </a:spcBef>
              <a:spcAft>
                <a:spcPts val="0"/>
              </a:spcAft>
              <a:buNone/>
            </a:pPr>
            <a:r>
              <a:rPr b="1" lang="en" sz="2400">
                <a:solidFill>
                  <a:srgbClr val="E66C2B"/>
                </a:solidFill>
                <a:latin typeface="Roboto"/>
                <a:ea typeface="Roboto"/>
                <a:cs typeface="Roboto"/>
                <a:sym typeface="Roboto"/>
              </a:rPr>
              <a:t>Con</a:t>
            </a:r>
            <a:endParaRPr sz="1100">
              <a:solidFill>
                <a:srgbClr val="E66C2B"/>
              </a:solidFill>
              <a:latin typeface="Roboto"/>
              <a:ea typeface="Roboto"/>
              <a:cs typeface="Roboto"/>
              <a:sym typeface="Roboto"/>
            </a:endParaRPr>
          </a:p>
          <a:p>
            <a:pPr indent="0" lvl="0" marL="0" rtl="0" algn="l">
              <a:lnSpc>
                <a:spcPct val="115000"/>
              </a:lnSpc>
              <a:spcBef>
                <a:spcPts val="800"/>
              </a:spcBef>
              <a:spcAft>
                <a:spcPts val="800"/>
              </a:spcAft>
              <a:buNone/>
            </a:pPr>
            <a:r>
              <a:rPr lang="en" sz="1700">
                <a:latin typeface="Roboto"/>
                <a:ea typeface="Roboto"/>
                <a:cs typeface="Roboto"/>
                <a:sym typeface="Roboto"/>
              </a:rPr>
              <a:t>It may be ineffective for larger datasets with many features.</a:t>
            </a:r>
            <a:endParaRPr sz="1700">
              <a:latin typeface="Roboto"/>
              <a:ea typeface="Roboto"/>
              <a:cs typeface="Roboto"/>
              <a:sym typeface="Roboto"/>
            </a:endParaRPr>
          </a:p>
        </p:txBody>
      </p:sp>
      <p:sp>
        <p:nvSpPr>
          <p:cNvPr id="2223" name="Google Shape;222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9" name="Google Shape;2229;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0" name="Google Shape;2230;p15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Model Optimization: Underfitting</a:t>
            </a:r>
            <a:endParaRPr/>
          </a:p>
        </p:txBody>
      </p:sp>
      <p:sp>
        <p:nvSpPr>
          <p:cNvPr id="2231" name="Google Shape;2231;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two reasons </a:t>
            </a:r>
            <a:r>
              <a:rPr lang="en"/>
              <a:t>for the model</a:t>
            </a:r>
            <a:r>
              <a:rPr lang="en"/>
              <a:t> to </a:t>
            </a:r>
            <a:r>
              <a:rPr b="1" lang="en">
                <a:highlight>
                  <a:srgbClr val="FFFF00"/>
                </a:highlight>
              </a:rPr>
              <a:t>underfit</a:t>
            </a:r>
            <a:r>
              <a:rPr b="1" lang="en">
                <a:highlight>
                  <a:srgbClr val="FFFF00"/>
                </a:highlight>
              </a:rPr>
              <a:t> the dat</a:t>
            </a:r>
            <a:r>
              <a:rPr b="1" lang="en">
                <a:solidFill>
                  <a:schemeClr val="dk1"/>
                </a:solidFill>
                <a:highlight>
                  <a:srgbClr val="FFFF00"/>
                </a:highlight>
              </a:rPr>
              <a:t>a</a:t>
            </a:r>
            <a:r>
              <a:rPr lang="en"/>
              <a:t> and not meet performance expectations.</a:t>
            </a:r>
            <a:endParaRPr/>
          </a:p>
        </p:txBody>
      </p:sp>
      <p:pic>
        <p:nvPicPr>
          <p:cNvPr id="2232" name="Google Shape;2232;p155"/>
          <p:cNvPicPr preferRelativeResize="0"/>
          <p:nvPr/>
        </p:nvPicPr>
        <p:blipFill>
          <a:blip r:embed="rId3">
            <a:alphaModFix/>
          </a:blip>
          <a:stretch>
            <a:fillRect/>
          </a:stretch>
        </p:blipFill>
        <p:spPr>
          <a:xfrm>
            <a:off x="4108850" y="1411650"/>
            <a:ext cx="827450" cy="3417525"/>
          </a:xfrm>
          <a:prstGeom prst="rect">
            <a:avLst/>
          </a:prstGeom>
          <a:noFill/>
          <a:ln>
            <a:noFill/>
          </a:ln>
        </p:spPr>
      </p:pic>
      <p:sp>
        <p:nvSpPr>
          <p:cNvPr id="2233" name="Google Shape;2233;p155"/>
          <p:cNvSpPr/>
          <p:nvPr/>
        </p:nvSpPr>
        <p:spPr>
          <a:xfrm>
            <a:off x="457206" y="16499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34" name="Google Shape;2234;p155"/>
          <p:cNvSpPr/>
          <p:nvPr/>
        </p:nvSpPr>
        <p:spPr>
          <a:xfrm rot="10800000">
            <a:off x="593369" y="20386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5" name="Google Shape;2235;p155"/>
          <p:cNvSpPr/>
          <p:nvPr/>
        </p:nvSpPr>
        <p:spPr>
          <a:xfrm>
            <a:off x="4936295" y="16521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36" name="Google Shape;2236;p155"/>
          <p:cNvSpPr/>
          <p:nvPr/>
        </p:nvSpPr>
        <p:spPr>
          <a:xfrm rot="10800000">
            <a:off x="5072469" y="20409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55"/>
          <p:cNvSpPr txBox="1"/>
          <p:nvPr/>
        </p:nvSpPr>
        <p:spPr>
          <a:xfrm>
            <a:off x="-47350" y="2536425"/>
            <a:ext cx="4514700" cy="1016400"/>
          </a:xfrm>
          <a:prstGeom prst="rect">
            <a:avLst/>
          </a:prstGeom>
          <a:noFill/>
          <a:ln>
            <a:noFill/>
          </a:ln>
        </p:spPr>
        <p:txBody>
          <a:bodyPr anchorCtr="0" anchor="t" bIns="0" lIns="457200" spcFirstLastPara="1" rIns="274300" wrap="square" tIns="0">
            <a:noAutofit/>
          </a:bodyPr>
          <a:lstStyle/>
          <a:p>
            <a:pPr indent="0" lvl="0" marL="0" rtl="0" algn="l">
              <a:spcBef>
                <a:spcPts val="0"/>
              </a:spcBef>
              <a:spcAft>
                <a:spcPts val="0"/>
              </a:spcAft>
              <a:buNone/>
            </a:pPr>
            <a:r>
              <a:rPr lang="en" sz="1900">
                <a:solidFill>
                  <a:srgbClr val="043461"/>
                </a:solidFill>
                <a:latin typeface="Roboto Light"/>
                <a:ea typeface="Roboto Light"/>
                <a:cs typeface="Roboto Light"/>
                <a:sym typeface="Roboto Light"/>
              </a:rPr>
              <a:t>The training data contains too many outliers/confusing variables.</a:t>
            </a:r>
            <a:endParaRPr sz="1700">
              <a:latin typeface="Roboto Light"/>
              <a:ea typeface="Roboto Light"/>
              <a:cs typeface="Roboto Light"/>
              <a:sym typeface="Roboto Light"/>
            </a:endParaRPr>
          </a:p>
        </p:txBody>
      </p:sp>
      <p:sp>
        <p:nvSpPr>
          <p:cNvPr id="2238" name="Google Shape;2238;p155"/>
          <p:cNvSpPr txBox="1"/>
          <p:nvPr/>
        </p:nvSpPr>
        <p:spPr>
          <a:xfrm>
            <a:off x="4563550" y="2536425"/>
            <a:ext cx="4306200" cy="1016400"/>
          </a:xfrm>
          <a:prstGeom prst="rect">
            <a:avLst/>
          </a:prstGeom>
          <a:noFill/>
          <a:ln>
            <a:noFill/>
          </a:ln>
        </p:spPr>
        <p:txBody>
          <a:bodyPr anchorCtr="0" anchor="t" bIns="0" lIns="365750" spcFirstLastPara="1" rIns="274300" wrap="square" tIns="0">
            <a:noAutofit/>
          </a:bodyPr>
          <a:lstStyle/>
          <a:p>
            <a:pPr indent="0" lvl="0" marL="0" rtl="0" algn="l">
              <a:spcBef>
                <a:spcPts val="0"/>
              </a:spcBef>
              <a:spcAft>
                <a:spcPts val="0"/>
              </a:spcAft>
              <a:buNone/>
            </a:pPr>
            <a:r>
              <a:rPr lang="en" sz="1900">
                <a:solidFill>
                  <a:srgbClr val="043461"/>
                </a:solidFill>
                <a:latin typeface="Roboto Light"/>
                <a:ea typeface="Roboto Light"/>
                <a:cs typeface="Roboto Light"/>
                <a:sym typeface="Roboto Light"/>
              </a:rPr>
              <a:t>Model design parameters, often referred to as </a:t>
            </a:r>
            <a:r>
              <a:rPr b="1" lang="en" sz="1900">
                <a:solidFill>
                  <a:srgbClr val="043461"/>
                </a:solidFill>
                <a:latin typeface="Roboto"/>
                <a:ea typeface="Roboto"/>
                <a:cs typeface="Roboto"/>
                <a:sym typeface="Roboto"/>
              </a:rPr>
              <a:t>hyperparameters</a:t>
            </a:r>
            <a:r>
              <a:rPr lang="en" sz="1900">
                <a:solidFill>
                  <a:srgbClr val="043461"/>
                </a:solidFill>
                <a:latin typeface="Roboto Light"/>
                <a:ea typeface="Roboto Light"/>
                <a:cs typeface="Roboto Light"/>
                <a:sym typeface="Roboto Light"/>
              </a:rPr>
              <a:t>, are inadequate/inappropriate.</a:t>
            </a:r>
            <a:endParaRPr sz="1900">
              <a:solidFill>
                <a:srgbClr val="043461"/>
              </a:solidFill>
              <a:latin typeface="Roboto Light"/>
              <a:ea typeface="Roboto Light"/>
              <a:cs typeface="Roboto Light"/>
              <a:sym typeface="Roboto Light"/>
            </a:endParaRPr>
          </a:p>
          <a:p>
            <a:pPr indent="0" lvl="0" marL="0" rtl="0" algn="l">
              <a:spcBef>
                <a:spcPts val="1000"/>
              </a:spcBef>
              <a:spcAft>
                <a:spcPts val="0"/>
              </a:spcAft>
              <a:buNone/>
            </a:pPr>
            <a:r>
              <a:t/>
            </a:r>
            <a:endParaRPr sz="1900">
              <a:solidFill>
                <a:srgbClr val="043461"/>
              </a:solidFill>
              <a:latin typeface="Roboto Light"/>
              <a:ea typeface="Roboto Light"/>
              <a:cs typeface="Roboto Light"/>
              <a:sym typeface="Roboto Light"/>
            </a:endParaRPr>
          </a:p>
          <a:p>
            <a:pPr indent="0" lvl="0" marL="0" rtl="0" algn="l">
              <a:spcBef>
                <a:spcPts val="1000"/>
              </a:spcBef>
              <a:spcAft>
                <a:spcPts val="1000"/>
              </a:spcAft>
              <a:buNone/>
            </a:pPr>
            <a:r>
              <a:t/>
            </a:r>
            <a:endParaRPr sz="1900">
              <a:solidFill>
                <a:srgbClr val="043461"/>
              </a:solidFill>
              <a:latin typeface="Roboto Light"/>
              <a:ea typeface="Roboto Light"/>
              <a:cs typeface="Roboto Light"/>
              <a:sym typeface="Roboto Light"/>
            </a:endParaRPr>
          </a:p>
        </p:txBody>
      </p:sp>
      <p:pic>
        <p:nvPicPr>
          <p:cNvPr id="2239" name="Google Shape;2239;p155"/>
          <p:cNvPicPr preferRelativeResize="0"/>
          <p:nvPr/>
        </p:nvPicPr>
        <p:blipFill>
          <a:blip r:embed="rId4">
            <a:alphaModFix/>
          </a:blip>
          <a:stretch>
            <a:fillRect/>
          </a:stretch>
        </p:blipFill>
        <p:spPr>
          <a:xfrm>
            <a:off x="4936300" y="3794625"/>
            <a:ext cx="567950" cy="631549"/>
          </a:xfrm>
          <a:prstGeom prst="rect">
            <a:avLst/>
          </a:prstGeom>
          <a:noFill/>
          <a:ln>
            <a:noFill/>
          </a:ln>
        </p:spPr>
      </p:pic>
      <p:sp>
        <p:nvSpPr>
          <p:cNvPr id="2240" name="Google Shape;2240;p155"/>
          <p:cNvSpPr txBox="1"/>
          <p:nvPr/>
        </p:nvSpPr>
        <p:spPr>
          <a:xfrm>
            <a:off x="5666025" y="3794625"/>
            <a:ext cx="3135000" cy="85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500">
                <a:latin typeface="Roboto"/>
                <a:ea typeface="Roboto"/>
                <a:cs typeface="Roboto"/>
                <a:sym typeface="Roboto"/>
              </a:rPr>
              <a:t>We should always start by checking the training data because the process is fast and straightforward.</a:t>
            </a:r>
            <a:endParaRPr b="1" sz="15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15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Reaction Times at a Baseball Batting Cage</a:t>
            </a:r>
            <a:endParaRPr/>
          </a:p>
        </p:txBody>
      </p:sp>
      <p:sp>
        <p:nvSpPr>
          <p:cNvPr id="2246" name="Google Shape;2246;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7" name="Google Shape;2247;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3" name="Google Shape;2253;p157"/>
          <p:cNvSpPr txBox="1"/>
          <p:nvPr>
            <p:ph type="title"/>
          </p:nvPr>
        </p:nvSpPr>
        <p:spPr>
          <a:xfrm>
            <a:off x="266700" y="2895600"/>
            <a:ext cx="85659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Neural networks are tolerant of noisy characteristics</a:t>
            </a:r>
            <a:br>
              <a:rPr lang="en" sz="3000"/>
            </a:br>
            <a:r>
              <a:rPr lang="en" sz="3000"/>
              <a:t>in a dataset, but they can learn bad habits, too</a:t>
            </a:r>
            <a:br>
              <a:rPr lang="en" sz="3000"/>
            </a:br>
            <a:r>
              <a:rPr lang="en" sz="3000"/>
              <a:t>(like the brain does).</a:t>
            </a:r>
            <a:endParaRPr sz="3000"/>
          </a:p>
        </p:txBody>
      </p:sp>
      <p:sp>
        <p:nvSpPr>
          <p:cNvPr id="2254" name="Google Shape;2254;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55" name="Google Shape;2255;p157"/>
          <p:cNvPicPr preferRelativeResize="0"/>
          <p:nvPr/>
        </p:nvPicPr>
        <p:blipFill>
          <a:blip r:embed="rId3">
            <a:alphaModFix/>
          </a:blip>
          <a:stretch>
            <a:fillRect/>
          </a:stretch>
        </p:blipFill>
        <p:spPr>
          <a:xfrm>
            <a:off x="3495650" y="514350"/>
            <a:ext cx="2107998" cy="2381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58"/>
          <p:cNvSpPr txBox="1"/>
          <p:nvPr>
            <p:ph type="title"/>
          </p:nvPr>
        </p:nvSpPr>
        <p:spPr>
          <a:xfrm>
            <a:off x="25" y="274800"/>
            <a:ext cx="8763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200"/>
              <a:t>We have to identify the variables that contain a number of </a:t>
            </a:r>
            <a:r>
              <a:rPr lang="en" sz="3200">
                <a:solidFill>
                  <a:srgbClr val="6CCCE6"/>
                </a:solidFill>
              </a:rPr>
              <a:t>potential outliers</a:t>
            </a:r>
            <a:r>
              <a:rPr lang="en" sz="3200"/>
              <a:t>.</a:t>
            </a:r>
            <a:endParaRPr sz="3200"/>
          </a:p>
          <a:p>
            <a:pPr indent="0" lvl="0" marL="0" rtl="0" algn="l">
              <a:spcBef>
                <a:spcPts val="1600"/>
              </a:spcBef>
              <a:spcAft>
                <a:spcPts val="1000"/>
              </a:spcAft>
              <a:buNone/>
            </a:pPr>
            <a:r>
              <a:rPr lang="en" sz="3200"/>
              <a:t>These variables can affect our data preprocessing and cause more important variables and features to disappear.</a:t>
            </a:r>
            <a:endParaRPr sz="3200"/>
          </a:p>
        </p:txBody>
      </p:sp>
      <p:sp>
        <p:nvSpPr>
          <p:cNvPr id="2261" name="Google Shape;2261;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2" name="Google Shape;2262;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8" name="Google Shape;2268;p159"/>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9" name="Google Shape;2269;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a:t>
            </a:r>
            <a:r>
              <a:rPr lang="en"/>
              <a:t>yperparameters</a:t>
            </a:r>
            <a:endParaRPr/>
          </a:p>
        </p:txBody>
      </p:sp>
      <p:sp>
        <p:nvSpPr>
          <p:cNvPr id="2270" name="Google Shape;2270;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e will focus on higher-level hyperparameters that can be altered to achieve desired performance, such as:</a:t>
            </a:r>
            <a:endParaRPr/>
          </a:p>
        </p:txBody>
      </p:sp>
      <p:sp>
        <p:nvSpPr>
          <p:cNvPr id="2271" name="Google Shape;2271;p159"/>
          <p:cNvSpPr txBox="1"/>
          <p:nvPr>
            <p:ph idx="2" type="subTitle"/>
          </p:nvPr>
        </p:nvSpPr>
        <p:spPr>
          <a:xfrm>
            <a:off x="-25"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The number of neurons in a hidden layer</a:t>
            </a:r>
            <a:endParaRPr sz="1800">
              <a:solidFill>
                <a:srgbClr val="043461"/>
              </a:solidFill>
            </a:endParaRPr>
          </a:p>
        </p:txBody>
      </p:sp>
      <p:sp>
        <p:nvSpPr>
          <p:cNvPr id="2272" name="Google Shape;2272;p159"/>
          <p:cNvSpPr txBox="1"/>
          <p:nvPr>
            <p:ph idx="3" type="subTitle"/>
          </p:nvPr>
        </p:nvSpPr>
        <p:spPr>
          <a:xfrm>
            <a:off x="-25" y="2233541"/>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The number of hidden layers in a deep learning model</a:t>
            </a:r>
            <a:endParaRPr sz="1800">
              <a:solidFill>
                <a:srgbClr val="043461"/>
              </a:solidFill>
            </a:endParaRPr>
          </a:p>
        </p:txBody>
      </p:sp>
      <p:sp>
        <p:nvSpPr>
          <p:cNvPr id="2273" name="Google Shape;2273;p159"/>
          <p:cNvSpPr txBox="1"/>
          <p:nvPr>
            <p:ph idx="4" type="subTitle"/>
          </p:nvPr>
        </p:nvSpPr>
        <p:spPr>
          <a:xfrm>
            <a:off x="-25" y="307625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The activation function for each hidden layer</a:t>
            </a:r>
            <a:endParaRPr sz="1800">
              <a:solidFill>
                <a:srgbClr val="043461"/>
              </a:solidFill>
            </a:endParaRPr>
          </a:p>
        </p:txBody>
      </p:sp>
      <p:sp>
        <p:nvSpPr>
          <p:cNvPr id="2274" name="Google Shape;2274;p159"/>
          <p:cNvSpPr txBox="1"/>
          <p:nvPr>
            <p:ph idx="5" type="subTitle"/>
          </p:nvPr>
        </p:nvSpPr>
        <p:spPr>
          <a:xfrm>
            <a:off x="-25" y="39165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solidFill>
                  <a:srgbClr val="043461"/>
                </a:solidFill>
              </a:rPr>
              <a:t>The number of epochs in the training regimen</a:t>
            </a:r>
            <a:endParaRPr sz="1800">
              <a:solidFill>
                <a:srgbClr val="04346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7" name="Google Shape;1557;p115"/>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10 Minutes</a:t>
            </a:r>
            <a:endParaRPr/>
          </a:p>
        </p:txBody>
      </p:sp>
      <p:sp>
        <p:nvSpPr>
          <p:cNvPr id="1558" name="Google Shape;1558;p115"/>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Over the Moon on Basic Neural Networks</a:t>
            </a:r>
            <a:endParaRPr/>
          </a:p>
        </p:txBody>
      </p:sp>
      <p:sp>
        <p:nvSpPr>
          <p:cNvPr id="1559" name="Google Shape;1559;p115"/>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6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Hyperparameters</a:t>
            </a:r>
            <a:endParaRPr>
              <a:solidFill>
                <a:schemeClr val="dk1"/>
              </a:solidFill>
            </a:endParaRPr>
          </a:p>
          <a:p>
            <a:pPr indent="0" lvl="0" marL="0" rtl="0" algn="l">
              <a:spcBef>
                <a:spcPts val="0"/>
              </a:spcBef>
              <a:spcAft>
                <a:spcPts val="0"/>
              </a:spcAft>
              <a:buNone/>
            </a:pPr>
            <a:r>
              <a:t/>
            </a:r>
            <a:endParaRPr/>
          </a:p>
        </p:txBody>
      </p:sp>
      <p:sp>
        <p:nvSpPr>
          <p:cNvPr id="2280" name="Google Shape;2280;p1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t>
            </a:r>
            <a:r>
              <a:rPr lang="en"/>
              <a:t>here are general rules we can apply to our hyperparameter tuning to make our models more effective. </a:t>
            </a:r>
            <a:endParaRPr/>
          </a:p>
          <a:p>
            <a:pPr indent="-180340" lvl="0" marL="320040" rtl="0" algn="l">
              <a:spcBef>
                <a:spcPts val="1000"/>
              </a:spcBef>
              <a:spcAft>
                <a:spcPts val="0"/>
              </a:spcAft>
              <a:buSzPts val="1400"/>
              <a:buChar char="●"/>
            </a:pPr>
            <a:r>
              <a:rPr lang="en"/>
              <a:t>When building the initial model, we should use 2–3 times as many neurons as there are input features.</a:t>
            </a:r>
            <a:endParaRPr/>
          </a:p>
          <a:p>
            <a:pPr indent="-180340" lvl="0" marL="320040" rtl="0" algn="l">
              <a:spcBef>
                <a:spcPts val="1000"/>
              </a:spcBef>
              <a:spcAft>
                <a:spcPts val="0"/>
              </a:spcAft>
              <a:buSzPts val="1400"/>
              <a:buChar char="●"/>
            </a:pPr>
            <a:r>
              <a:rPr lang="en"/>
              <a:t>If this does not achieve desired performance, we can always add more neurons if we have the computational resources.</a:t>
            </a:r>
            <a:endParaRPr/>
          </a:p>
          <a:p>
            <a:pPr indent="0" lvl="0" marL="0" rtl="0" algn="l">
              <a:spcBef>
                <a:spcPts val="0"/>
              </a:spcBef>
              <a:spcAft>
                <a:spcPts val="0"/>
              </a:spcAft>
              <a:buNone/>
            </a:pPr>
            <a:r>
              <a:t/>
            </a:r>
            <a:endParaRPr/>
          </a:p>
        </p:txBody>
      </p:sp>
      <p:sp>
        <p:nvSpPr>
          <p:cNvPr id="2281" name="Google Shape;2281;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2" name="Google Shape;2282;p160"/>
          <p:cNvSpPr/>
          <p:nvPr/>
        </p:nvSpPr>
        <p:spPr>
          <a:xfrm>
            <a:off x="790950" y="2923175"/>
            <a:ext cx="1727100" cy="7191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a:ea typeface="Roboto"/>
                <a:cs typeface="Roboto"/>
                <a:sym typeface="Roboto"/>
              </a:rPr>
              <a:t>Hyperparameter</a:t>
            </a:r>
            <a:endParaRPr b="1">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b="1" lang="en">
                <a:solidFill>
                  <a:schemeClr val="lt1"/>
                </a:solidFill>
                <a:latin typeface="Roboto"/>
                <a:ea typeface="Roboto"/>
                <a:cs typeface="Roboto"/>
                <a:sym typeface="Roboto"/>
              </a:rPr>
              <a:t>tuning</a:t>
            </a:r>
            <a:endParaRPr b="1">
              <a:solidFill>
                <a:schemeClr val="lt1"/>
              </a:solidFill>
              <a:latin typeface="Roboto"/>
              <a:ea typeface="Roboto"/>
              <a:cs typeface="Roboto"/>
              <a:sym typeface="Roboto"/>
            </a:endParaRPr>
          </a:p>
        </p:txBody>
      </p:sp>
      <p:cxnSp>
        <p:nvCxnSpPr>
          <p:cNvPr id="2283" name="Google Shape;2283;p160"/>
          <p:cNvCxnSpPr>
            <a:stCxn id="2282" idx="3"/>
            <a:endCxn id="2284" idx="1"/>
          </p:cNvCxnSpPr>
          <p:nvPr/>
        </p:nvCxnSpPr>
        <p:spPr>
          <a:xfrm>
            <a:off x="2518050" y="3282725"/>
            <a:ext cx="4107900" cy="0"/>
          </a:xfrm>
          <a:prstGeom prst="straightConnector1">
            <a:avLst/>
          </a:prstGeom>
          <a:noFill/>
          <a:ln cap="flat" cmpd="sng" w="9525">
            <a:solidFill>
              <a:srgbClr val="0C343D"/>
            </a:solidFill>
            <a:prstDash val="solid"/>
            <a:round/>
            <a:headEnd len="med" w="med" type="none"/>
            <a:tailEnd len="med" w="med" type="stealth"/>
          </a:ln>
        </p:spPr>
      </p:cxnSp>
      <p:sp>
        <p:nvSpPr>
          <p:cNvPr id="2285" name="Google Shape;2285;p160"/>
          <p:cNvSpPr/>
          <p:nvPr/>
        </p:nvSpPr>
        <p:spPr>
          <a:xfrm>
            <a:off x="790950" y="3883575"/>
            <a:ext cx="1727100" cy="7191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a:ea typeface="Roboto"/>
                <a:cs typeface="Roboto"/>
                <a:sym typeface="Roboto"/>
              </a:rPr>
              <a:t>Model </a:t>
            </a:r>
            <a:br>
              <a:rPr b="1" lang="en">
                <a:solidFill>
                  <a:schemeClr val="lt1"/>
                </a:solidFill>
                <a:latin typeface="Roboto"/>
                <a:ea typeface="Roboto"/>
                <a:cs typeface="Roboto"/>
                <a:sym typeface="Roboto"/>
              </a:rPr>
            </a:br>
            <a:r>
              <a:rPr b="1" lang="en">
                <a:solidFill>
                  <a:schemeClr val="lt1"/>
                </a:solidFill>
                <a:latin typeface="Roboto"/>
                <a:ea typeface="Roboto"/>
                <a:cs typeface="Roboto"/>
                <a:sym typeface="Roboto"/>
              </a:rPr>
              <a:t>training</a:t>
            </a:r>
            <a:endParaRPr b="1">
              <a:solidFill>
                <a:schemeClr val="lt1"/>
              </a:solidFill>
              <a:latin typeface="Roboto"/>
              <a:ea typeface="Roboto"/>
              <a:cs typeface="Roboto"/>
              <a:sym typeface="Roboto"/>
            </a:endParaRPr>
          </a:p>
        </p:txBody>
      </p:sp>
      <p:cxnSp>
        <p:nvCxnSpPr>
          <p:cNvPr id="2286" name="Google Shape;2286;p160"/>
          <p:cNvCxnSpPr>
            <a:stCxn id="2285" idx="3"/>
            <a:endCxn id="2287" idx="1"/>
          </p:cNvCxnSpPr>
          <p:nvPr/>
        </p:nvCxnSpPr>
        <p:spPr>
          <a:xfrm>
            <a:off x="2518050" y="4243125"/>
            <a:ext cx="1190400" cy="0"/>
          </a:xfrm>
          <a:prstGeom prst="straightConnector1">
            <a:avLst/>
          </a:prstGeom>
          <a:noFill/>
          <a:ln cap="flat" cmpd="sng" w="9525">
            <a:solidFill>
              <a:srgbClr val="0C343D"/>
            </a:solidFill>
            <a:prstDash val="solid"/>
            <a:round/>
            <a:headEnd len="med" w="med" type="none"/>
            <a:tailEnd len="med" w="med" type="stealth"/>
          </a:ln>
        </p:spPr>
      </p:cxnSp>
      <p:sp>
        <p:nvSpPr>
          <p:cNvPr id="2287" name="Google Shape;2287;p160"/>
          <p:cNvSpPr/>
          <p:nvPr/>
        </p:nvSpPr>
        <p:spPr>
          <a:xfrm>
            <a:off x="3708450" y="3883575"/>
            <a:ext cx="1727100" cy="719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a:ea typeface="Roboto"/>
                <a:cs typeface="Roboto"/>
                <a:sym typeface="Roboto"/>
              </a:rPr>
              <a:t>Choosing between </a:t>
            </a:r>
            <a:r>
              <a:rPr b="1" lang="en">
                <a:solidFill>
                  <a:schemeClr val="lt1"/>
                </a:solidFill>
                <a:latin typeface="Roboto"/>
                <a:ea typeface="Roboto"/>
                <a:cs typeface="Roboto"/>
                <a:sym typeface="Roboto"/>
              </a:rPr>
              <a:t>different</a:t>
            </a:r>
            <a:r>
              <a:rPr b="1" lang="en">
                <a:solidFill>
                  <a:schemeClr val="lt1"/>
                </a:solidFill>
                <a:latin typeface="Roboto"/>
                <a:ea typeface="Roboto"/>
                <a:cs typeface="Roboto"/>
                <a:sym typeface="Roboto"/>
              </a:rPr>
              <a:t> model families</a:t>
            </a:r>
            <a:endParaRPr b="1">
              <a:solidFill>
                <a:schemeClr val="lt1"/>
              </a:solidFill>
              <a:latin typeface="Roboto"/>
              <a:ea typeface="Roboto"/>
              <a:cs typeface="Roboto"/>
              <a:sym typeface="Roboto"/>
            </a:endParaRPr>
          </a:p>
        </p:txBody>
      </p:sp>
      <p:sp>
        <p:nvSpPr>
          <p:cNvPr id="2284" name="Google Shape;2284;p160"/>
          <p:cNvSpPr/>
          <p:nvPr/>
        </p:nvSpPr>
        <p:spPr>
          <a:xfrm>
            <a:off x="6625950" y="2923175"/>
            <a:ext cx="1727100" cy="7191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a:ea typeface="Roboto"/>
                <a:cs typeface="Roboto"/>
                <a:sym typeface="Roboto"/>
              </a:rPr>
              <a:t>Best h</a:t>
            </a:r>
            <a:r>
              <a:rPr b="1" lang="en">
                <a:solidFill>
                  <a:schemeClr val="lt1"/>
                </a:solidFill>
                <a:latin typeface="Roboto"/>
                <a:ea typeface="Roboto"/>
                <a:cs typeface="Roboto"/>
                <a:sym typeface="Roboto"/>
              </a:rPr>
              <a:t>yperparameters</a:t>
            </a:r>
            <a:endParaRPr b="1">
              <a:solidFill>
                <a:schemeClr val="lt1"/>
              </a:solidFill>
              <a:latin typeface="Roboto"/>
              <a:ea typeface="Roboto"/>
              <a:cs typeface="Roboto"/>
              <a:sym typeface="Roboto"/>
            </a:endParaRPr>
          </a:p>
        </p:txBody>
      </p:sp>
      <p:sp>
        <p:nvSpPr>
          <p:cNvPr id="2288" name="Google Shape;2288;p160"/>
          <p:cNvSpPr/>
          <p:nvPr/>
        </p:nvSpPr>
        <p:spPr>
          <a:xfrm>
            <a:off x="6625950" y="3883575"/>
            <a:ext cx="1727100" cy="7191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a:ea typeface="Roboto"/>
                <a:cs typeface="Roboto"/>
                <a:sym typeface="Roboto"/>
              </a:rPr>
              <a:t>Model </a:t>
            </a:r>
            <a:br>
              <a:rPr b="1" lang="en">
                <a:solidFill>
                  <a:schemeClr val="lt1"/>
                </a:solidFill>
                <a:latin typeface="Roboto"/>
                <a:ea typeface="Roboto"/>
                <a:cs typeface="Roboto"/>
                <a:sym typeface="Roboto"/>
              </a:rPr>
            </a:br>
            <a:r>
              <a:rPr b="1" lang="en">
                <a:solidFill>
                  <a:schemeClr val="lt1"/>
                </a:solidFill>
                <a:latin typeface="Roboto"/>
                <a:ea typeface="Roboto"/>
                <a:cs typeface="Roboto"/>
                <a:sym typeface="Roboto"/>
              </a:rPr>
              <a:t>parameters</a:t>
            </a:r>
            <a:endParaRPr b="1">
              <a:solidFill>
                <a:schemeClr val="lt1"/>
              </a:solidFill>
              <a:latin typeface="Roboto"/>
              <a:ea typeface="Roboto"/>
              <a:cs typeface="Roboto"/>
              <a:sym typeface="Roboto"/>
            </a:endParaRPr>
          </a:p>
        </p:txBody>
      </p:sp>
      <p:cxnSp>
        <p:nvCxnSpPr>
          <p:cNvPr id="2289" name="Google Shape;2289;p160"/>
          <p:cNvCxnSpPr/>
          <p:nvPr/>
        </p:nvCxnSpPr>
        <p:spPr>
          <a:xfrm>
            <a:off x="5441950" y="4243125"/>
            <a:ext cx="1190400" cy="0"/>
          </a:xfrm>
          <a:prstGeom prst="straightConnector1">
            <a:avLst/>
          </a:prstGeom>
          <a:noFill/>
          <a:ln cap="flat" cmpd="sng" w="9525">
            <a:solidFill>
              <a:srgbClr val="0C343D"/>
            </a:solidFill>
            <a:prstDash val="solid"/>
            <a:round/>
            <a:headEnd len="med" w="med" type="none"/>
            <a:tailEnd len="med" w="med" type="stealth"/>
          </a:ln>
        </p:spPr>
      </p:cxnSp>
      <p:sp>
        <p:nvSpPr>
          <p:cNvPr id="2290" name="Google Shape;2290;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16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Hyperparameters</a:t>
            </a:r>
            <a:endParaRPr>
              <a:solidFill>
                <a:schemeClr val="dk1"/>
              </a:solidFill>
            </a:endParaRPr>
          </a:p>
          <a:p>
            <a:pPr indent="0" lvl="0" marL="0" rtl="0" algn="l">
              <a:spcBef>
                <a:spcPts val="0"/>
              </a:spcBef>
              <a:spcAft>
                <a:spcPts val="0"/>
              </a:spcAft>
              <a:buNone/>
            </a:pPr>
            <a:r>
              <a:t/>
            </a:r>
            <a:endParaRPr/>
          </a:p>
        </p:txBody>
      </p:sp>
      <p:sp>
        <p:nvSpPr>
          <p:cNvPr id="2296" name="Google Shape;2296;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7" name="Google Shape;2297;p161"/>
          <p:cNvSpPr txBox="1"/>
          <p:nvPr>
            <p:ph idx="1" type="subTitle"/>
          </p:nvPr>
        </p:nvSpPr>
        <p:spPr>
          <a:xfrm>
            <a:off x="0" y="675975"/>
            <a:ext cx="4188600" cy="1290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Similarly, we can try to boost the performance of a deep learning model by creating additional hidden layers.</a:t>
            </a:r>
            <a:endParaRPr sz="1600"/>
          </a:p>
        </p:txBody>
      </p:sp>
      <p:grpSp>
        <p:nvGrpSpPr>
          <p:cNvPr id="2298" name="Google Shape;2298;p161"/>
          <p:cNvGrpSpPr/>
          <p:nvPr/>
        </p:nvGrpSpPr>
        <p:grpSpPr>
          <a:xfrm>
            <a:off x="4231252" y="1343815"/>
            <a:ext cx="4800827" cy="3202227"/>
            <a:chOff x="4496000" y="1815234"/>
            <a:chExt cx="4412525" cy="2943224"/>
          </a:xfrm>
        </p:grpSpPr>
        <p:sp>
          <p:nvSpPr>
            <p:cNvPr id="2299" name="Google Shape;2299;p161"/>
            <p:cNvSpPr/>
            <p:nvPr/>
          </p:nvSpPr>
          <p:spPr>
            <a:xfrm>
              <a:off x="7337285"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61"/>
            <p:cNvSpPr txBox="1"/>
            <p:nvPr/>
          </p:nvSpPr>
          <p:spPr>
            <a:xfrm>
              <a:off x="4496000" y="1815234"/>
              <a:ext cx="687000" cy="48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Input</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endParaRPr b="1" sz="1100">
                <a:latin typeface="Roboto"/>
                <a:ea typeface="Roboto"/>
                <a:cs typeface="Roboto"/>
                <a:sym typeface="Roboto"/>
              </a:endParaRPr>
            </a:p>
          </p:txBody>
        </p:sp>
        <p:sp>
          <p:nvSpPr>
            <p:cNvPr id="2301" name="Google Shape;2301;p161"/>
            <p:cNvSpPr txBox="1"/>
            <p:nvPr/>
          </p:nvSpPr>
          <p:spPr>
            <a:xfrm>
              <a:off x="7980025" y="1815234"/>
              <a:ext cx="928500" cy="48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Output</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endParaRPr b="1" sz="1100">
                <a:latin typeface="Roboto"/>
                <a:ea typeface="Roboto"/>
                <a:cs typeface="Roboto"/>
                <a:sym typeface="Roboto"/>
              </a:endParaRPr>
            </a:p>
          </p:txBody>
        </p:sp>
        <p:sp>
          <p:nvSpPr>
            <p:cNvPr id="2302" name="Google Shape;2302;p161"/>
            <p:cNvSpPr/>
            <p:nvPr/>
          </p:nvSpPr>
          <p:spPr>
            <a:xfrm>
              <a:off x="7337285" y="2907101"/>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61"/>
            <p:cNvSpPr/>
            <p:nvPr/>
          </p:nvSpPr>
          <p:spPr>
            <a:xfrm>
              <a:off x="7337285" y="3387020"/>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61"/>
            <p:cNvSpPr/>
            <p:nvPr/>
          </p:nvSpPr>
          <p:spPr>
            <a:xfrm>
              <a:off x="7337285" y="386693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61"/>
            <p:cNvSpPr/>
            <p:nvPr/>
          </p:nvSpPr>
          <p:spPr>
            <a:xfrm>
              <a:off x="7337285" y="4346858"/>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61"/>
            <p:cNvSpPr/>
            <p:nvPr/>
          </p:nvSpPr>
          <p:spPr>
            <a:xfrm>
              <a:off x="8238484" y="2427099"/>
              <a:ext cx="411600" cy="4116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61"/>
            <p:cNvSpPr/>
            <p:nvPr/>
          </p:nvSpPr>
          <p:spPr>
            <a:xfrm>
              <a:off x="6436086"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61"/>
            <p:cNvSpPr/>
            <p:nvPr/>
          </p:nvSpPr>
          <p:spPr>
            <a:xfrm>
              <a:off x="6436086" y="2907101"/>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61"/>
            <p:cNvSpPr/>
            <p:nvPr/>
          </p:nvSpPr>
          <p:spPr>
            <a:xfrm>
              <a:off x="6436086" y="3387020"/>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61"/>
            <p:cNvSpPr/>
            <p:nvPr/>
          </p:nvSpPr>
          <p:spPr>
            <a:xfrm>
              <a:off x="6436086" y="386693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61"/>
            <p:cNvSpPr/>
            <p:nvPr/>
          </p:nvSpPr>
          <p:spPr>
            <a:xfrm>
              <a:off x="6436086" y="4346858"/>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61"/>
            <p:cNvSpPr/>
            <p:nvPr/>
          </p:nvSpPr>
          <p:spPr>
            <a:xfrm>
              <a:off x="5534887" y="2427182"/>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61"/>
            <p:cNvSpPr txBox="1"/>
            <p:nvPr/>
          </p:nvSpPr>
          <p:spPr>
            <a:xfrm>
              <a:off x="5319187" y="1815234"/>
              <a:ext cx="843000" cy="48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1</a:t>
              </a:r>
              <a:endParaRPr b="1" sz="1100">
                <a:latin typeface="Roboto"/>
                <a:ea typeface="Roboto"/>
                <a:cs typeface="Roboto"/>
                <a:sym typeface="Roboto"/>
              </a:endParaRPr>
            </a:p>
          </p:txBody>
        </p:sp>
        <p:sp>
          <p:nvSpPr>
            <p:cNvPr id="2314" name="Google Shape;2314;p161"/>
            <p:cNvSpPr/>
            <p:nvPr/>
          </p:nvSpPr>
          <p:spPr>
            <a:xfrm>
              <a:off x="5534887" y="2907101"/>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61"/>
            <p:cNvSpPr/>
            <p:nvPr/>
          </p:nvSpPr>
          <p:spPr>
            <a:xfrm>
              <a:off x="5534887" y="3387020"/>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61"/>
            <p:cNvSpPr/>
            <p:nvPr/>
          </p:nvSpPr>
          <p:spPr>
            <a:xfrm>
              <a:off x="5534887" y="3866939"/>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61"/>
            <p:cNvSpPr/>
            <p:nvPr/>
          </p:nvSpPr>
          <p:spPr>
            <a:xfrm>
              <a:off x="5534887" y="4346858"/>
              <a:ext cx="411600" cy="4116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61"/>
            <p:cNvSpPr txBox="1"/>
            <p:nvPr/>
          </p:nvSpPr>
          <p:spPr>
            <a:xfrm>
              <a:off x="6220387" y="1815234"/>
              <a:ext cx="843000" cy="48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2</a:t>
              </a:r>
              <a:endParaRPr b="1" sz="1100">
                <a:latin typeface="Roboto"/>
                <a:ea typeface="Roboto"/>
                <a:cs typeface="Roboto"/>
                <a:sym typeface="Roboto"/>
              </a:endParaRPr>
            </a:p>
          </p:txBody>
        </p:sp>
        <p:sp>
          <p:nvSpPr>
            <p:cNvPr id="2319" name="Google Shape;2319;p161"/>
            <p:cNvSpPr txBox="1"/>
            <p:nvPr/>
          </p:nvSpPr>
          <p:spPr>
            <a:xfrm>
              <a:off x="7111438" y="1815234"/>
              <a:ext cx="820500" cy="48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00"/>
                  </a:solidFill>
                  <a:latin typeface="Roboto"/>
                  <a:ea typeface="Roboto"/>
                  <a:cs typeface="Roboto"/>
                  <a:sym typeface="Roboto"/>
                </a:rPr>
                <a:t>Hidden</a:t>
              </a:r>
              <a:br>
                <a:rPr b="1" lang="en" sz="1100">
                  <a:latin typeface="Roboto"/>
                  <a:ea typeface="Roboto"/>
                  <a:cs typeface="Roboto"/>
                  <a:sym typeface="Roboto"/>
                </a:rPr>
              </a:br>
              <a:r>
                <a:rPr b="1" lang="en" sz="1100">
                  <a:solidFill>
                    <a:srgbClr val="000000"/>
                  </a:solidFill>
                  <a:latin typeface="Roboto"/>
                  <a:ea typeface="Roboto"/>
                  <a:cs typeface="Roboto"/>
                  <a:sym typeface="Roboto"/>
                </a:rPr>
                <a:t>layer</a:t>
              </a:r>
              <a:r>
                <a:rPr b="1" lang="en" sz="1100">
                  <a:latin typeface="Roboto"/>
                  <a:ea typeface="Roboto"/>
                  <a:cs typeface="Roboto"/>
                  <a:sym typeface="Roboto"/>
                </a:rPr>
                <a:t> 3</a:t>
              </a:r>
              <a:endParaRPr b="1" sz="1100">
                <a:latin typeface="Roboto"/>
                <a:ea typeface="Roboto"/>
                <a:cs typeface="Roboto"/>
                <a:sym typeface="Roboto"/>
              </a:endParaRPr>
            </a:p>
          </p:txBody>
        </p:sp>
        <p:sp>
          <p:nvSpPr>
            <p:cNvPr id="2320" name="Google Shape;2320;p161"/>
            <p:cNvSpPr/>
            <p:nvPr/>
          </p:nvSpPr>
          <p:spPr>
            <a:xfrm>
              <a:off x="4633688" y="2427099"/>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61"/>
            <p:cNvSpPr/>
            <p:nvPr/>
          </p:nvSpPr>
          <p:spPr>
            <a:xfrm>
              <a:off x="4633688" y="2907018"/>
              <a:ext cx="411600" cy="4116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2" name="Google Shape;2322;p161"/>
            <p:cNvCxnSpPr/>
            <p:nvPr/>
          </p:nvCxnSpPr>
          <p:spPr>
            <a:xfrm flipH="1" rot="10800000">
              <a:off x="7748931" y="2632967"/>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2323" name="Google Shape;2323;p161"/>
            <p:cNvCxnSpPr/>
            <p:nvPr/>
          </p:nvCxnSpPr>
          <p:spPr>
            <a:xfrm flipH="1" rot="10800000">
              <a:off x="7748875" y="2632874"/>
              <a:ext cx="489300" cy="960000"/>
            </a:xfrm>
            <a:prstGeom prst="straightConnector1">
              <a:avLst/>
            </a:prstGeom>
            <a:noFill/>
            <a:ln cap="flat" cmpd="sng" w="9525">
              <a:solidFill>
                <a:srgbClr val="595959"/>
              </a:solidFill>
              <a:prstDash val="solid"/>
              <a:round/>
              <a:headEnd len="med" w="med" type="none"/>
              <a:tailEnd len="med" w="med" type="none"/>
            </a:ln>
          </p:spPr>
        </p:cxnSp>
        <p:cxnSp>
          <p:nvCxnSpPr>
            <p:cNvPr id="2324" name="Google Shape;2324;p161"/>
            <p:cNvCxnSpPr/>
            <p:nvPr/>
          </p:nvCxnSpPr>
          <p:spPr>
            <a:xfrm flipH="1" rot="10800000">
              <a:off x="7748875" y="2633060"/>
              <a:ext cx="489300" cy="1439700"/>
            </a:xfrm>
            <a:prstGeom prst="straightConnector1">
              <a:avLst/>
            </a:prstGeom>
            <a:noFill/>
            <a:ln cap="flat" cmpd="sng" w="9525">
              <a:solidFill>
                <a:srgbClr val="595959"/>
              </a:solidFill>
              <a:prstDash val="solid"/>
              <a:round/>
              <a:headEnd len="med" w="med" type="none"/>
              <a:tailEnd len="med" w="med" type="none"/>
            </a:ln>
          </p:spPr>
        </p:cxnSp>
        <p:cxnSp>
          <p:nvCxnSpPr>
            <p:cNvPr id="2325" name="Google Shape;2325;p161"/>
            <p:cNvCxnSpPr/>
            <p:nvPr/>
          </p:nvCxnSpPr>
          <p:spPr>
            <a:xfrm flipH="1">
              <a:off x="7749175" y="2633052"/>
              <a:ext cx="489300" cy="1919700"/>
            </a:xfrm>
            <a:prstGeom prst="straightConnector1">
              <a:avLst/>
            </a:prstGeom>
            <a:noFill/>
            <a:ln cap="flat" cmpd="sng" w="9525">
              <a:solidFill>
                <a:srgbClr val="595959"/>
              </a:solidFill>
              <a:prstDash val="solid"/>
              <a:round/>
              <a:headEnd len="med" w="med" type="none"/>
              <a:tailEnd len="med" w="med" type="none"/>
            </a:ln>
          </p:spPr>
        </p:cxnSp>
        <p:cxnSp>
          <p:nvCxnSpPr>
            <p:cNvPr id="2326" name="Google Shape;2326;p161"/>
            <p:cNvCxnSpPr/>
            <p:nvPr/>
          </p:nvCxnSpPr>
          <p:spPr>
            <a:xfrm rot="10800000">
              <a:off x="7749175" y="2633052"/>
              <a:ext cx="489300" cy="0"/>
            </a:xfrm>
            <a:prstGeom prst="straightConnector1">
              <a:avLst/>
            </a:prstGeom>
            <a:noFill/>
            <a:ln cap="flat" cmpd="sng" w="9525">
              <a:solidFill>
                <a:srgbClr val="595959"/>
              </a:solidFill>
              <a:prstDash val="solid"/>
              <a:round/>
              <a:headEnd len="med" w="med" type="none"/>
              <a:tailEnd len="med" w="med" type="none"/>
            </a:ln>
          </p:spPr>
        </p:cxnSp>
        <p:cxnSp>
          <p:nvCxnSpPr>
            <p:cNvPr id="2327" name="Google Shape;2327;p161"/>
            <p:cNvCxnSpPr/>
            <p:nvPr/>
          </p:nvCxnSpPr>
          <p:spPr>
            <a:xfrm rot="10800000">
              <a:off x="5045232" y="2634576"/>
              <a:ext cx="483000" cy="0"/>
            </a:xfrm>
            <a:prstGeom prst="straightConnector1">
              <a:avLst/>
            </a:prstGeom>
            <a:noFill/>
            <a:ln cap="flat" cmpd="sng" w="9525">
              <a:solidFill>
                <a:srgbClr val="595959"/>
              </a:solidFill>
              <a:prstDash val="solid"/>
              <a:round/>
              <a:headEnd len="med" w="med" type="none"/>
              <a:tailEnd len="med" w="med" type="none"/>
            </a:ln>
          </p:spPr>
        </p:cxnSp>
        <p:cxnSp>
          <p:nvCxnSpPr>
            <p:cNvPr id="2328" name="Google Shape;2328;p161"/>
            <p:cNvCxnSpPr/>
            <p:nvPr/>
          </p:nvCxnSpPr>
          <p:spPr>
            <a:xfrm flipH="1" rot="10800000">
              <a:off x="5046465" y="2632982"/>
              <a:ext cx="483000" cy="479700"/>
            </a:xfrm>
            <a:prstGeom prst="straightConnector1">
              <a:avLst/>
            </a:prstGeom>
            <a:noFill/>
            <a:ln cap="flat" cmpd="sng" w="9525">
              <a:solidFill>
                <a:srgbClr val="595959"/>
              </a:solidFill>
              <a:prstDash val="solid"/>
              <a:round/>
              <a:headEnd len="med" w="med" type="none"/>
              <a:tailEnd len="med" w="med" type="none"/>
            </a:ln>
          </p:spPr>
        </p:cxnSp>
        <p:cxnSp>
          <p:nvCxnSpPr>
            <p:cNvPr id="2329" name="Google Shape;2329;p161"/>
            <p:cNvCxnSpPr/>
            <p:nvPr/>
          </p:nvCxnSpPr>
          <p:spPr>
            <a:xfrm>
              <a:off x="5045302" y="2632933"/>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2330" name="Google Shape;2330;p161"/>
            <p:cNvCxnSpPr/>
            <p:nvPr/>
          </p:nvCxnSpPr>
          <p:spPr>
            <a:xfrm>
              <a:off x="5046465" y="3112901"/>
              <a:ext cx="483000" cy="0"/>
            </a:xfrm>
            <a:prstGeom prst="straightConnector1">
              <a:avLst/>
            </a:prstGeom>
            <a:noFill/>
            <a:ln cap="flat" cmpd="sng" w="9525">
              <a:solidFill>
                <a:srgbClr val="595959"/>
              </a:solidFill>
              <a:prstDash val="solid"/>
              <a:round/>
              <a:headEnd len="med" w="med" type="none"/>
              <a:tailEnd len="med" w="med" type="none"/>
            </a:ln>
          </p:spPr>
        </p:cxnSp>
        <p:cxnSp>
          <p:nvCxnSpPr>
            <p:cNvPr id="2331" name="Google Shape;2331;p161"/>
            <p:cNvCxnSpPr/>
            <p:nvPr/>
          </p:nvCxnSpPr>
          <p:spPr>
            <a:xfrm>
              <a:off x="5045302" y="2632900"/>
              <a:ext cx="483000" cy="960000"/>
            </a:xfrm>
            <a:prstGeom prst="straightConnector1">
              <a:avLst/>
            </a:prstGeom>
            <a:noFill/>
            <a:ln cap="flat" cmpd="sng" w="9525">
              <a:solidFill>
                <a:srgbClr val="595959"/>
              </a:solidFill>
              <a:prstDash val="solid"/>
              <a:round/>
              <a:headEnd len="med" w="med" type="none"/>
              <a:tailEnd len="med" w="med" type="none"/>
            </a:ln>
          </p:spPr>
        </p:cxnSp>
        <p:cxnSp>
          <p:nvCxnSpPr>
            <p:cNvPr id="2332" name="Google Shape;2332;p161"/>
            <p:cNvCxnSpPr/>
            <p:nvPr/>
          </p:nvCxnSpPr>
          <p:spPr>
            <a:xfrm>
              <a:off x="5045302" y="2632900"/>
              <a:ext cx="483000" cy="1439700"/>
            </a:xfrm>
            <a:prstGeom prst="straightConnector1">
              <a:avLst/>
            </a:prstGeom>
            <a:noFill/>
            <a:ln cap="flat" cmpd="sng" w="9525">
              <a:solidFill>
                <a:schemeClr val="dk2"/>
              </a:solidFill>
              <a:prstDash val="solid"/>
              <a:round/>
              <a:headEnd len="med" w="med" type="none"/>
              <a:tailEnd len="med" w="med" type="none"/>
            </a:ln>
          </p:spPr>
        </p:cxnSp>
        <p:cxnSp>
          <p:nvCxnSpPr>
            <p:cNvPr id="2333" name="Google Shape;2333;p161"/>
            <p:cNvCxnSpPr/>
            <p:nvPr/>
          </p:nvCxnSpPr>
          <p:spPr>
            <a:xfrm>
              <a:off x="5045302" y="2632900"/>
              <a:ext cx="483000" cy="1919700"/>
            </a:xfrm>
            <a:prstGeom prst="straightConnector1">
              <a:avLst/>
            </a:prstGeom>
            <a:noFill/>
            <a:ln cap="flat" cmpd="sng" w="9525">
              <a:solidFill>
                <a:schemeClr val="dk2"/>
              </a:solidFill>
              <a:prstDash val="solid"/>
              <a:round/>
              <a:headEnd len="med" w="med" type="none"/>
              <a:tailEnd len="med" w="med" type="none"/>
            </a:ln>
          </p:spPr>
        </p:cxnSp>
        <p:cxnSp>
          <p:nvCxnSpPr>
            <p:cNvPr id="2334" name="Google Shape;2334;p161"/>
            <p:cNvCxnSpPr/>
            <p:nvPr/>
          </p:nvCxnSpPr>
          <p:spPr>
            <a:xfrm>
              <a:off x="5045302" y="3112819"/>
              <a:ext cx="483000" cy="480000"/>
            </a:xfrm>
            <a:prstGeom prst="straightConnector1">
              <a:avLst/>
            </a:prstGeom>
            <a:noFill/>
            <a:ln cap="flat" cmpd="sng" w="9525">
              <a:solidFill>
                <a:schemeClr val="dk2"/>
              </a:solidFill>
              <a:prstDash val="solid"/>
              <a:round/>
              <a:headEnd len="med" w="med" type="none"/>
              <a:tailEnd len="med" w="med" type="none"/>
            </a:ln>
          </p:spPr>
        </p:cxnSp>
        <p:cxnSp>
          <p:nvCxnSpPr>
            <p:cNvPr id="2335" name="Google Shape;2335;p161"/>
            <p:cNvCxnSpPr/>
            <p:nvPr/>
          </p:nvCxnSpPr>
          <p:spPr>
            <a:xfrm>
              <a:off x="5045302" y="3112819"/>
              <a:ext cx="483000" cy="960000"/>
            </a:xfrm>
            <a:prstGeom prst="straightConnector1">
              <a:avLst/>
            </a:prstGeom>
            <a:noFill/>
            <a:ln cap="flat" cmpd="sng" w="9525">
              <a:solidFill>
                <a:schemeClr val="dk2"/>
              </a:solidFill>
              <a:prstDash val="solid"/>
              <a:round/>
              <a:headEnd len="med" w="med" type="none"/>
              <a:tailEnd len="med" w="med" type="none"/>
            </a:ln>
          </p:spPr>
        </p:cxnSp>
        <p:cxnSp>
          <p:nvCxnSpPr>
            <p:cNvPr id="2336" name="Google Shape;2336;p161"/>
            <p:cNvCxnSpPr/>
            <p:nvPr/>
          </p:nvCxnSpPr>
          <p:spPr>
            <a:xfrm>
              <a:off x="5045302" y="3112819"/>
              <a:ext cx="483000" cy="1439700"/>
            </a:xfrm>
            <a:prstGeom prst="straightConnector1">
              <a:avLst/>
            </a:prstGeom>
            <a:noFill/>
            <a:ln cap="flat" cmpd="sng" w="9525">
              <a:solidFill>
                <a:schemeClr val="dk2"/>
              </a:solidFill>
              <a:prstDash val="solid"/>
              <a:round/>
              <a:headEnd len="med" w="med" type="none"/>
              <a:tailEnd len="med" w="med" type="none"/>
            </a:ln>
          </p:spPr>
        </p:cxnSp>
        <p:cxnSp>
          <p:nvCxnSpPr>
            <p:cNvPr id="2337" name="Google Shape;2337;p161"/>
            <p:cNvCxnSpPr/>
            <p:nvPr/>
          </p:nvCxnSpPr>
          <p:spPr>
            <a:xfrm flipH="1" rot="10800000">
              <a:off x="5941212" y="263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38" name="Google Shape;2338;p161"/>
            <p:cNvCxnSpPr/>
            <p:nvPr/>
          </p:nvCxnSpPr>
          <p:spPr>
            <a:xfrm>
              <a:off x="5941212" y="2632256"/>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39" name="Google Shape;2339;p161"/>
            <p:cNvCxnSpPr/>
            <p:nvPr/>
          </p:nvCxnSpPr>
          <p:spPr>
            <a:xfrm>
              <a:off x="5941212" y="311217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40" name="Google Shape;2340;p161"/>
            <p:cNvCxnSpPr/>
            <p:nvPr/>
          </p:nvCxnSpPr>
          <p:spPr>
            <a:xfrm>
              <a:off x="5941212" y="2632256"/>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41" name="Google Shape;2341;p161"/>
            <p:cNvCxnSpPr/>
            <p:nvPr/>
          </p:nvCxnSpPr>
          <p:spPr>
            <a:xfrm>
              <a:off x="5941212" y="311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42" name="Google Shape;2342;p161"/>
            <p:cNvCxnSpPr/>
            <p:nvPr/>
          </p:nvCxnSpPr>
          <p:spPr>
            <a:xfrm flipH="1" rot="10800000">
              <a:off x="5941212" y="2632394"/>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43" name="Google Shape;2343;p161"/>
            <p:cNvCxnSpPr/>
            <p:nvPr/>
          </p:nvCxnSpPr>
          <p:spPr>
            <a:xfrm flipH="1" rot="10800000">
              <a:off x="5941212" y="311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44" name="Google Shape;2344;p161"/>
            <p:cNvCxnSpPr/>
            <p:nvPr/>
          </p:nvCxnSpPr>
          <p:spPr>
            <a:xfrm>
              <a:off x="5941212" y="3592094"/>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45" name="Google Shape;2345;p161"/>
            <p:cNvCxnSpPr/>
            <p:nvPr/>
          </p:nvCxnSpPr>
          <p:spPr>
            <a:xfrm>
              <a:off x="5941212" y="359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46" name="Google Shape;2346;p161"/>
            <p:cNvCxnSpPr/>
            <p:nvPr/>
          </p:nvCxnSpPr>
          <p:spPr>
            <a:xfrm flipH="1" rot="10800000">
              <a:off x="5941212" y="2632313"/>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2347" name="Google Shape;2347;p161"/>
            <p:cNvCxnSpPr/>
            <p:nvPr/>
          </p:nvCxnSpPr>
          <p:spPr>
            <a:xfrm flipH="1" rot="10800000">
              <a:off x="5941212" y="3112313"/>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48" name="Google Shape;2348;p161"/>
            <p:cNvCxnSpPr/>
            <p:nvPr/>
          </p:nvCxnSpPr>
          <p:spPr>
            <a:xfrm flipH="1" rot="10800000">
              <a:off x="5941212" y="3592013"/>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49" name="Google Shape;2349;p161"/>
            <p:cNvCxnSpPr/>
            <p:nvPr/>
          </p:nvCxnSpPr>
          <p:spPr>
            <a:xfrm flipH="1">
              <a:off x="5941050" y="4072013"/>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2350" name="Google Shape;2350;p161"/>
            <p:cNvCxnSpPr/>
            <p:nvPr/>
          </p:nvCxnSpPr>
          <p:spPr>
            <a:xfrm flipH="1">
              <a:off x="5941050" y="3592094"/>
              <a:ext cx="489300" cy="959700"/>
            </a:xfrm>
            <a:prstGeom prst="straightConnector1">
              <a:avLst/>
            </a:prstGeom>
            <a:noFill/>
            <a:ln cap="flat" cmpd="sng" w="9525">
              <a:solidFill>
                <a:srgbClr val="595959"/>
              </a:solidFill>
              <a:prstDash val="solid"/>
              <a:round/>
              <a:headEnd len="med" w="med" type="none"/>
              <a:tailEnd len="med" w="med" type="none"/>
            </a:ln>
          </p:spPr>
        </p:cxnSp>
        <p:cxnSp>
          <p:nvCxnSpPr>
            <p:cNvPr id="2351" name="Google Shape;2351;p161"/>
            <p:cNvCxnSpPr/>
            <p:nvPr/>
          </p:nvCxnSpPr>
          <p:spPr>
            <a:xfrm flipH="1">
              <a:off x="5941050" y="3112175"/>
              <a:ext cx="489300" cy="1439700"/>
            </a:xfrm>
            <a:prstGeom prst="straightConnector1">
              <a:avLst/>
            </a:prstGeom>
            <a:noFill/>
            <a:ln cap="flat" cmpd="sng" w="9525">
              <a:solidFill>
                <a:srgbClr val="595959"/>
              </a:solidFill>
              <a:prstDash val="solid"/>
              <a:round/>
              <a:headEnd len="med" w="med" type="none"/>
              <a:tailEnd len="med" w="med" type="none"/>
            </a:ln>
          </p:spPr>
        </p:cxnSp>
        <p:cxnSp>
          <p:nvCxnSpPr>
            <p:cNvPr id="2352" name="Google Shape;2352;p161"/>
            <p:cNvCxnSpPr/>
            <p:nvPr/>
          </p:nvCxnSpPr>
          <p:spPr>
            <a:xfrm flipH="1">
              <a:off x="5941050" y="2632256"/>
              <a:ext cx="489300" cy="1919700"/>
            </a:xfrm>
            <a:prstGeom prst="straightConnector1">
              <a:avLst/>
            </a:prstGeom>
            <a:noFill/>
            <a:ln cap="flat" cmpd="sng" w="9525">
              <a:solidFill>
                <a:srgbClr val="595959"/>
              </a:solidFill>
              <a:prstDash val="solid"/>
              <a:round/>
              <a:headEnd len="med" w="med" type="none"/>
              <a:tailEnd len="med" w="med" type="none"/>
            </a:ln>
          </p:spPr>
        </p:cxnSp>
        <p:cxnSp>
          <p:nvCxnSpPr>
            <p:cNvPr id="2353" name="Google Shape;2353;p161"/>
            <p:cNvCxnSpPr/>
            <p:nvPr/>
          </p:nvCxnSpPr>
          <p:spPr>
            <a:xfrm rot="10800000">
              <a:off x="5941273" y="4071932"/>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54" name="Google Shape;2354;p161"/>
            <p:cNvCxnSpPr/>
            <p:nvPr/>
          </p:nvCxnSpPr>
          <p:spPr>
            <a:xfrm rot="10800000">
              <a:off x="5941273" y="3592232"/>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55" name="Google Shape;2355;p161"/>
            <p:cNvCxnSpPr/>
            <p:nvPr/>
          </p:nvCxnSpPr>
          <p:spPr>
            <a:xfrm rot="10800000">
              <a:off x="5941273" y="3112232"/>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2356" name="Google Shape;2356;p161"/>
            <p:cNvCxnSpPr/>
            <p:nvPr/>
          </p:nvCxnSpPr>
          <p:spPr>
            <a:xfrm rot="10800000">
              <a:off x="5941273" y="2632232"/>
              <a:ext cx="489000" cy="1919700"/>
            </a:xfrm>
            <a:prstGeom prst="straightConnector1">
              <a:avLst/>
            </a:prstGeom>
            <a:noFill/>
            <a:ln cap="flat" cmpd="sng" w="9525">
              <a:solidFill>
                <a:srgbClr val="595959"/>
              </a:solidFill>
              <a:prstDash val="solid"/>
              <a:round/>
              <a:headEnd len="med" w="med" type="none"/>
              <a:tailEnd len="med" w="med" type="none"/>
            </a:ln>
          </p:spPr>
        </p:cxnSp>
        <p:cxnSp>
          <p:nvCxnSpPr>
            <p:cNvPr id="2357" name="Google Shape;2357;p161"/>
            <p:cNvCxnSpPr/>
            <p:nvPr/>
          </p:nvCxnSpPr>
          <p:spPr>
            <a:xfrm>
              <a:off x="5941212" y="455332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58" name="Google Shape;2358;p161"/>
            <p:cNvCxnSpPr/>
            <p:nvPr/>
          </p:nvCxnSpPr>
          <p:spPr>
            <a:xfrm>
              <a:off x="5941212" y="2632318"/>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59" name="Google Shape;2359;p161"/>
            <p:cNvCxnSpPr/>
            <p:nvPr/>
          </p:nvCxnSpPr>
          <p:spPr>
            <a:xfrm flipH="1" rot="10800000">
              <a:off x="6845274" y="263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60" name="Google Shape;2360;p161"/>
            <p:cNvCxnSpPr/>
            <p:nvPr/>
          </p:nvCxnSpPr>
          <p:spPr>
            <a:xfrm>
              <a:off x="6845274" y="2632256"/>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61" name="Google Shape;2361;p161"/>
            <p:cNvCxnSpPr/>
            <p:nvPr/>
          </p:nvCxnSpPr>
          <p:spPr>
            <a:xfrm>
              <a:off x="6845274" y="311217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62" name="Google Shape;2362;p161"/>
            <p:cNvCxnSpPr/>
            <p:nvPr/>
          </p:nvCxnSpPr>
          <p:spPr>
            <a:xfrm>
              <a:off x="6845274" y="2632256"/>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63" name="Google Shape;2363;p161"/>
            <p:cNvCxnSpPr/>
            <p:nvPr/>
          </p:nvCxnSpPr>
          <p:spPr>
            <a:xfrm>
              <a:off x="6845274" y="3112175"/>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64" name="Google Shape;2364;p161"/>
            <p:cNvCxnSpPr/>
            <p:nvPr/>
          </p:nvCxnSpPr>
          <p:spPr>
            <a:xfrm flipH="1" rot="10800000">
              <a:off x="6845274" y="2632394"/>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65" name="Google Shape;2365;p161"/>
            <p:cNvCxnSpPr/>
            <p:nvPr/>
          </p:nvCxnSpPr>
          <p:spPr>
            <a:xfrm flipH="1" rot="10800000">
              <a:off x="6845274" y="311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66" name="Google Shape;2366;p161"/>
            <p:cNvCxnSpPr/>
            <p:nvPr/>
          </p:nvCxnSpPr>
          <p:spPr>
            <a:xfrm>
              <a:off x="6845274" y="3592094"/>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67" name="Google Shape;2367;p161"/>
            <p:cNvCxnSpPr/>
            <p:nvPr/>
          </p:nvCxnSpPr>
          <p:spPr>
            <a:xfrm>
              <a:off x="6845274" y="3592094"/>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68" name="Google Shape;2368;p161"/>
            <p:cNvCxnSpPr/>
            <p:nvPr/>
          </p:nvCxnSpPr>
          <p:spPr>
            <a:xfrm flipH="1" rot="10800000">
              <a:off x="6845274" y="2632313"/>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2369" name="Google Shape;2369;p161"/>
            <p:cNvCxnSpPr/>
            <p:nvPr/>
          </p:nvCxnSpPr>
          <p:spPr>
            <a:xfrm flipH="1" rot="10800000">
              <a:off x="6845274" y="3112313"/>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70" name="Google Shape;2370;p161"/>
            <p:cNvCxnSpPr/>
            <p:nvPr/>
          </p:nvCxnSpPr>
          <p:spPr>
            <a:xfrm flipH="1" rot="10800000">
              <a:off x="6845274" y="3592013"/>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71" name="Google Shape;2371;p161"/>
            <p:cNvCxnSpPr/>
            <p:nvPr/>
          </p:nvCxnSpPr>
          <p:spPr>
            <a:xfrm flipH="1">
              <a:off x="6845113" y="4072013"/>
              <a:ext cx="489300" cy="480000"/>
            </a:xfrm>
            <a:prstGeom prst="straightConnector1">
              <a:avLst/>
            </a:prstGeom>
            <a:noFill/>
            <a:ln cap="flat" cmpd="sng" w="9525">
              <a:solidFill>
                <a:srgbClr val="595959"/>
              </a:solidFill>
              <a:prstDash val="solid"/>
              <a:round/>
              <a:headEnd len="med" w="med" type="none"/>
              <a:tailEnd len="med" w="med" type="none"/>
            </a:ln>
          </p:spPr>
        </p:cxnSp>
        <p:cxnSp>
          <p:nvCxnSpPr>
            <p:cNvPr id="2372" name="Google Shape;2372;p161"/>
            <p:cNvCxnSpPr/>
            <p:nvPr/>
          </p:nvCxnSpPr>
          <p:spPr>
            <a:xfrm flipH="1">
              <a:off x="6845113" y="3592094"/>
              <a:ext cx="489300" cy="959700"/>
            </a:xfrm>
            <a:prstGeom prst="straightConnector1">
              <a:avLst/>
            </a:prstGeom>
            <a:noFill/>
            <a:ln cap="flat" cmpd="sng" w="9525">
              <a:solidFill>
                <a:srgbClr val="595959"/>
              </a:solidFill>
              <a:prstDash val="solid"/>
              <a:round/>
              <a:headEnd len="med" w="med" type="none"/>
              <a:tailEnd len="med" w="med" type="none"/>
            </a:ln>
          </p:spPr>
        </p:cxnSp>
        <p:cxnSp>
          <p:nvCxnSpPr>
            <p:cNvPr id="2373" name="Google Shape;2373;p161"/>
            <p:cNvCxnSpPr/>
            <p:nvPr/>
          </p:nvCxnSpPr>
          <p:spPr>
            <a:xfrm flipH="1">
              <a:off x="6845113" y="3112175"/>
              <a:ext cx="489300" cy="1439700"/>
            </a:xfrm>
            <a:prstGeom prst="straightConnector1">
              <a:avLst/>
            </a:prstGeom>
            <a:noFill/>
            <a:ln cap="flat" cmpd="sng" w="9525">
              <a:solidFill>
                <a:srgbClr val="595959"/>
              </a:solidFill>
              <a:prstDash val="solid"/>
              <a:round/>
              <a:headEnd len="med" w="med" type="none"/>
              <a:tailEnd len="med" w="med" type="none"/>
            </a:ln>
          </p:spPr>
        </p:cxnSp>
        <p:cxnSp>
          <p:nvCxnSpPr>
            <p:cNvPr id="2374" name="Google Shape;2374;p161"/>
            <p:cNvCxnSpPr/>
            <p:nvPr/>
          </p:nvCxnSpPr>
          <p:spPr>
            <a:xfrm flipH="1">
              <a:off x="6845113" y="2632256"/>
              <a:ext cx="489300" cy="1919700"/>
            </a:xfrm>
            <a:prstGeom prst="straightConnector1">
              <a:avLst/>
            </a:prstGeom>
            <a:noFill/>
            <a:ln cap="flat" cmpd="sng" w="9525">
              <a:solidFill>
                <a:srgbClr val="595959"/>
              </a:solidFill>
              <a:prstDash val="solid"/>
              <a:round/>
              <a:headEnd len="med" w="med" type="none"/>
              <a:tailEnd len="med" w="med" type="none"/>
            </a:ln>
          </p:spPr>
        </p:cxnSp>
        <p:cxnSp>
          <p:nvCxnSpPr>
            <p:cNvPr id="2375" name="Google Shape;2375;p161"/>
            <p:cNvCxnSpPr/>
            <p:nvPr/>
          </p:nvCxnSpPr>
          <p:spPr>
            <a:xfrm rot="10800000">
              <a:off x="6845335" y="4071932"/>
              <a:ext cx="489000" cy="480000"/>
            </a:xfrm>
            <a:prstGeom prst="straightConnector1">
              <a:avLst/>
            </a:prstGeom>
            <a:noFill/>
            <a:ln cap="flat" cmpd="sng" w="9525">
              <a:solidFill>
                <a:srgbClr val="595959"/>
              </a:solidFill>
              <a:prstDash val="solid"/>
              <a:round/>
              <a:headEnd len="med" w="med" type="none"/>
              <a:tailEnd len="med" w="med" type="none"/>
            </a:ln>
          </p:spPr>
        </p:cxnSp>
        <p:cxnSp>
          <p:nvCxnSpPr>
            <p:cNvPr id="2376" name="Google Shape;2376;p161"/>
            <p:cNvCxnSpPr/>
            <p:nvPr/>
          </p:nvCxnSpPr>
          <p:spPr>
            <a:xfrm rot="10800000">
              <a:off x="6845335" y="3592232"/>
              <a:ext cx="489000" cy="959700"/>
            </a:xfrm>
            <a:prstGeom prst="straightConnector1">
              <a:avLst/>
            </a:prstGeom>
            <a:noFill/>
            <a:ln cap="flat" cmpd="sng" w="9525">
              <a:solidFill>
                <a:srgbClr val="595959"/>
              </a:solidFill>
              <a:prstDash val="solid"/>
              <a:round/>
              <a:headEnd len="med" w="med" type="none"/>
              <a:tailEnd len="med" w="med" type="none"/>
            </a:ln>
          </p:spPr>
        </p:cxnSp>
        <p:cxnSp>
          <p:nvCxnSpPr>
            <p:cNvPr id="2377" name="Google Shape;2377;p161"/>
            <p:cNvCxnSpPr/>
            <p:nvPr/>
          </p:nvCxnSpPr>
          <p:spPr>
            <a:xfrm rot="10800000">
              <a:off x="6845335" y="3112232"/>
              <a:ext cx="489000" cy="1439700"/>
            </a:xfrm>
            <a:prstGeom prst="straightConnector1">
              <a:avLst/>
            </a:prstGeom>
            <a:noFill/>
            <a:ln cap="flat" cmpd="sng" w="9525">
              <a:solidFill>
                <a:srgbClr val="595959"/>
              </a:solidFill>
              <a:prstDash val="solid"/>
              <a:round/>
              <a:headEnd len="med" w="med" type="none"/>
              <a:tailEnd len="med" w="med" type="none"/>
            </a:ln>
          </p:spPr>
        </p:cxnSp>
        <p:cxnSp>
          <p:nvCxnSpPr>
            <p:cNvPr id="2378" name="Google Shape;2378;p161"/>
            <p:cNvCxnSpPr/>
            <p:nvPr/>
          </p:nvCxnSpPr>
          <p:spPr>
            <a:xfrm rot="10800000">
              <a:off x="6845335" y="2632232"/>
              <a:ext cx="489000" cy="1919700"/>
            </a:xfrm>
            <a:prstGeom prst="straightConnector1">
              <a:avLst/>
            </a:prstGeom>
            <a:noFill/>
            <a:ln cap="flat" cmpd="sng" w="9525">
              <a:solidFill>
                <a:srgbClr val="595959"/>
              </a:solidFill>
              <a:prstDash val="solid"/>
              <a:round/>
              <a:headEnd len="med" w="med" type="none"/>
              <a:tailEnd len="med" w="med" type="none"/>
            </a:ln>
          </p:spPr>
        </p:cxnSp>
        <p:cxnSp>
          <p:nvCxnSpPr>
            <p:cNvPr id="2379" name="Google Shape;2379;p161"/>
            <p:cNvCxnSpPr/>
            <p:nvPr/>
          </p:nvCxnSpPr>
          <p:spPr>
            <a:xfrm>
              <a:off x="6845274" y="4553325"/>
              <a:ext cx="489000" cy="0"/>
            </a:xfrm>
            <a:prstGeom prst="straightConnector1">
              <a:avLst/>
            </a:prstGeom>
            <a:noFill/>
            <a:ln cap="flat" cmpd="sng" w="9525">
              <a:solidFill>
                <a:srgbClr val="595959"/>
              </a:solidFill>
              <a:prstDash val="solid"/>
              <a:round/>
              <a:headEnd len="med" w="med" type="none"/>
              <a:tailEnd len="med" w="med" type="none"/>
            </a:ln>
          </p:spPr>
        </p:cxnSp>
        <p:cxnSp>
          <p:nvCxnSpPr>
            <p:cNvPr id="2380" name="Google Shape;2380;p161"/>
            <p:cNvCxnSpPr/>
            <p:nvPr/>
          </p:nvCxnSpPr>
          <p:spPr>
            <a:xfrm>
              <a:off x="6845274" y="2632318"/>
              <a:ext cx="489000" cy="0"/>
            </a:xfrm>
            <a:prstGeom prst="straightConnector1">
              <a:avLst/>
            </a:prstGeom>
            <a:noFill/>
            <a:ln cap="flat" cmpd="sng" w="9525">
              <a:solidFill>
                <a:srgbClr val="595959"/>
              </a:solidFill>
              <a:prstDash val="solid"/>
              <a:round/>
              <a:headEnd len="med" w="med" type="none"/>
              <a:tailEnd len="med" w="med" type="none"/>
            </a:ln>
          </p:spPr>
        </p:cxnSp>
      </p:grpSp>
      <p:sp>
        <p:nvSpPr>
          <p:cNvPr id="2381" name="Google Shape;2381;p161"/>
          <p:cNvSpPr/>
          <p:nvPr/>
        </p:nvSpPr>
        <p:spPr>
          <a:xfrm>
            <a:off x="4339469" y="853700"/>
            <a:ext cx="4585200" cy="412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Deep Learning Model</a:t>
            </a:r>
            <a:endParaRPr sz="2100">
              <a:latin typeface="Roboto"/>
              <a:ea typeface="Roboto"/>
              <a:cs typeface="Roboto"/>
              <a:sym typeface="Roboto"/>
            </a:endParaRPr>
          </a:p>
        </p:txBody>
      </p:sp>
      <p:sp>
        <p:nvSpPr>
          <p:cNvPr id="2382" name="Google Shape;2382;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3" name="Google Shape;2383;p161"/>
          <p:cNvSpPr txBox="1"/>
          <p:nvPr>
            <p:ph idx="3" type="body"/>
          </p:nvPr>
        </p:nvSpPr>
        <p:spPr>
          <a:xfrm>
            <a:off x="0" y="2099625"/>
            <a:ext cx="4339500" cy="19836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Clr>
                <a:schemeClr val="dk1"/>
              </a:buClr>
              <a:buSzPts val="1400"/>
              <a:buChar char="●"/>
            </a:pPr>
            <a:r>
              <a:rPr lang="en">
                <a:solidFill>
                  <a:schemeClr val="dk1"/>
                </a:solidFill>
              </a:rPr>
              <a:t>Deep learning models require substantially more training iterations and memory resources with each additional hidden layer.</a:t>
            </a:r>
            <a:endParaRPr>
              <a:solidFill>
                <a:schemeClr val="dk1"/>
              </a:solidFill>
            </a:endParaRPr>
          </a:p>
          <a:p>
            <a:pPr indent="-180340" lvl="0" marL="320040" rtl="0" algn="l">
              <a:spcBef>
                <a:spcPts val="1000"/>
              </a:spcBef>
              <a:spcAft>
                <a:spcPts val="0"/>
              </a:spcAft>
              <a:buClr>
                <a:schemeClr val="dk1"/>
              </a:buClr>
              <a:buSzPts val="1400"/>
              <a:buChar char="●"/>
            </a:pPr>
            <a:r>
              <a:rPr lang="en">
                <a:solidFill>
                  <a:schemeClr val="dk1"/>
                </a:solidFill>
              </a:rPr>
              <a:t>A good starting point for deep learning model optimization is limiting the model to 2–4 hidden layers.</a:t>
            </a:r>
            <a:endParaRPr>
              <a:solidFill>
                <a:schemeClr val="dk1"/>
              </a:solidFill>
            </a:endParaRPr>
          </a:p>
          <a:p>
            <a:pPr indent="-180340" lvl="0" marL="320040" rtl="0" algn="l">
              <a:spcBef>
                <a:spcPts val="1000"/>
              </a:spcBef>
              <a:spcAft>
                <a:spcPts val="0"/>
              </a:spcAft>
              <a:buClr>
                <a:schemeClr val="dk1"/>
              </a:buClr>
              <a:buSzPts val="1400"/>
              <a:buChar char="●"/>
            </a:pPr>
            <a:r>
              <a:rPr lang="en">
                <a:solidFill>
                  <a:schemeClr val="dk1"/>
                </a:solidFill>
              </a:rPr>
              <a:t>Depending on the size and complexity of the input data, we may need to exceed the recommended number of hidden layers.</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162"/>
          <p:cNvSpPr txBox="1"/>
          <p:nvPr>
            <p:ph type="title"/>
          </p:nvPr>
        </p:nvSpPr>
        <p:spPr>
          <a:xfrm>
            <a:off x="25" y="274800"/>
            <a:ext cx="8330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One of the most effective methods of optimizing our neural network and deep learning models is to alter the </a:t>
            </a:r>
            <a:r>
              <a:rPr lang="en">
                <a:solidFill>
                  <a:srgbClr val="6CCCE6"/>
                </a:solidFill>
              </a:rPr>
              <a:t>activation functions</a:t>
            </a:r>
            <a:r>
              <a:rPr lang="en"/>
              <a:t> for each hidden layer.</a:t>
            </a:r>
            <a:endParaRPr/>
          </a:p>
        </p:txBody>
      </p:sp>
      <p:sp>
        <p:nvSpPr>
          <p:cNvPr id="2389" name="Google Shape;2389;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0" name="Google Shape;2390;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6" name="Google Shape;2396;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7" name="Google Shape;2397;p16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a:t>
            </a:r>
            <a:r>
              <a:rPr lang="en"/>
              <a:t>ctivation Functions</a:t>
            </a:r>
            <a:endParaRPr/>
          </a:p>
        </p:txBody>
      </p:sp>
      <p:sp>
        <p:nvSpPr>
          <p:cNvPr id="2398" name="Google Shape;2398;p163"/>
          <p:cNvSpPr txBox="1"/>
          <p:nvPr>
            <p:ph idx="1" type="subTitle"/>
          </p:nvPr>
        </p:nvSpPr>
        <p:spPr>
          <a:xfrm>
            <a:off x="0" y="675975"/>
            <a:ext cx="9144000" cy="364800"/>
          </a:xfrm>
          <a:prstGeom prst="rect">
            <a:avLst/>
          </a:prstGeom>
        </p:spPr>
        <p:txBody>
          <a:bodyPr anchorCtr="0" anchor="t" bIns="91425" lIns="457200" spcFirstLastPara="1" rIns="182875" wrap="square" tIns="91425">
            <a:noAutofit/>
          </a:bodyPr>
          <a:lstStyle/>
          <a:p>
            <a:pPr indent="0" lvl="0" marL="0" rtl="0" algn="l">
              <a:spcBef>
                <a:spcPts val="0"/>
              </a:spcBef>
              <a:spcAft>
                <a:spcPts val="0"/>
              </a:spcAft>
              <a:buNone/>
            </a:pPr>
            <a:r>
              <a:rPr lang="en" sz="1700"/>
              <a:t>Depending on the shape and dimensionality of the input data, each </a:t>
            </a:r>
            <a:r>
              <a:rPr b="1" lang="en" sz="1700">
                <a:highlight>
                  <a:srgbClr val="FFFF00"/>
                </a:highlight>
              </a:rPr>
              <a:t>activation function</a:t>
            </a:r>
            <a:r>
              <a:rPr lang="en" sz="1700"/>
              <a:t> may focus on specific and different characteristics of the input values.</a:t>
            </a:r>
            <a:endParaRPr sz="1700"/>
          </a:p>
          <a:p>
            <a:pPr indent="0" lvl="0" marL="0" rtl="0" algn="l">
              <a:spcBef>
                <a:spcPts val="1000"/>
              </a:spcBef>
              <a:spcAft>
                <a:spcPts val="1000"/>
              </a:spcAft>
              <a:buNone/>
            </a:pPr>
            <a:r>
              <a:rPr lang="en" sz="1700"/>
              <a:t>We need to use an activation function that matches the complexity of the input data. Each of the most popular activation functions has ideal use cases and datasets.</a:t>
            </a:r>
            <a:endParaRPr sz="1700"/>
          </a:p>
        </p:txBody>
      </p:sp>
      <p:sp>
        <p:nvSpPr>
          <p:cNvPr id="2399" name="Google Shape;2399;p163"/>
          <p:cNvSpPr/>
          <p:nvPr/>
        </p:nvSpPr>
        <p:spPr>
          <a:xfrm>
            <a:off x="1141275" y="22284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63"/>
          <p:cNvSpPr/>
          <p:nvPr/>
        </p:nvSpPr>
        <p:spPr>
          <a:xfrm>
            <a:off x="1141350" y="28195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63"/>
          <p:cNvSpPr/>
          <p:nvPr/>
        </p:nvSpPr>
        <p:spPr>
          <a:xfrm>
            <a:off x="1141350" y="34105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63"/>
          <p:cNvSpPr/>
          <p:nvPr/>
        </p:nvSpPr>
        <p:spPr>
          <a:xfrm>
            <a:off x="1141350" y="40016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3" name="Google Shape;2403;p163"/>
          <p:cNvGrpSpPr/>
          <p:nvPr/>
        </p:nvGrpSpPr>
        <p:grpSpPr>
          <a:xfrm>
            <a:off x="429795" y="2265354"/>
            <a:ext cx="577822" cy="412443"/>
            <a:chOff x="453224" y="1424000"/>
            <a:chExt cx="510985" cy="364800"/>
          </a:xfrm>
        </p:grpSpPr>
        <p:sp>
          <p:nvSpPr>
            <p:cNvPr id="2404" name="Google Shape;2404;p16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05" name="Google Shape;2405;p16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06" name="Google Shape;2406;p163"/>
          <p:cNvGrpSpPr/>
          <p:nvPr/>
        </p:nvGrpSpPr>
        <p:grpSpPr>
          <a:xfrm>
            <a:off x="429795" y="2856444"/>
            <a:ext cx="577822" cy="412443"/>
            <a:chOff x="453224" y="1424000"/>
            <a:chExt cx="510985" cy="364800"/>
          </a:xfrm>
        </p:grpSpPr>
        <p:sp>
          <p:nvSpPr>
            <p:cNvPr id="2407" name="Google Shape;2407;p16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08" name="Google Shape;2408;p16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09" name="Google Shape;2409;p163"/>
          <p:cNvGrpSpPr/>
          <p:nvPr/>
        </p:nvGrpSpPr>
        <p:grpSpPr>
          <a:xfrm>
            <a:off x="429795" y="3447534"/>
            <a:ext cx="577822" cy="412443"/>
            <a:chOff x="453224" y="1424000"/>
            <a:chExt cx="510985" cy="364800"/>
          </a:xfrm>
        </p:grpSpPr>
        <p:sp>
          <p:nvSpPr>
            <p:cNvPr id="2410" name="Google Shape;2410;p16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1" name="Google Shape;2411;p16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412" name="Google Shape;2412;p163"/>
          <p:cNvGrpSpPr/>
          <p:nvPr/>
        </p:nvGrpSpPr>
        <p:grpSpPr>
          <a:xfrm>
            <a:off x="429795" y="4038624"/>
            <a:ext cx="577822" cy="412443"/>
            <a:chOff x="453224" y="1424000"/>
            <a:chExt cx="510985" cy="364800"/>
          </a:xfrm>
        </p:grpSpPr>
        <p:sp>
          <p:nvSpPr>
            <p:cNvPr id="2413" name="Google Shape;2413;p16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414" name="Google Shape;2414;p16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415" name="Google Shape;2415;p163"/>
          <p:cNvSpPr txBox="1"/>
          <p:nvPr>
            <p:ph idx="1" type="subTitle"/>
          </p:nvPr>
        </p:nvSpPr>
        <p:spPr>
          <a:xfrm>
            <a:off x="-12300" y="2231125"/>
            <a:ext cx="9168600" cy="486300"/>
          </a:xfrm>
          <a:prstGeom prst="rect">
            <a:avLst/>
          </a:prstGeom>
          <a:noFill/>
          <a:ln>
            <a:noFill/>
          </a:ln>
        </p:spPr>
        <p:txBody>
          <a:bodyPr anchorCtr="0" anchor="ctr" bIns="0" lIns="1371600"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Sigmoid function </a:t>
            </a:r>
            <a:endParaRPr sz="1800">
              <a:solidFill>
                <a:srgbClr val="043461"/>
              </a:solidFill>
              <a:latin typeface="Roboto"/>
              <a:ea typeface="Roboto"/>
              <a:cs typeface="Roboto"/>
              <a:sym typeface="Roboto"/>
            </a:endParaRPr>
          </a:p>
        </p:txBody>
      </p:sp>
      <p:sp>
        <p:nvSpPr>
          <p:cNvPr id="2416" name="Google Shape;2416;p163"/>
          <p:cNvSpPr txBox="1"/>
          <p:nvPr>
            <p:ph idx="2" type="subTitle"/>
          </p:nvPr>
        </p:nvSpPr>
        <p:spPr>
          <a:xfrm>
            <a:off x="-12300" y="2809275"/>
            <a:ext cx="9168600" cy="486300"/>
          </a:xfrm>
          <a:prstGeom prst="rect">
            <a:avLst/>
          </a:prstGeom>
          <a:noFill/>
          <a:ln>
            <a:noFill/>
          </a:ln>
        </p:spPr>
        <p:txBody>
          <a:bodyPr anchorCtr="0" anchor="ctr" bIns="0" lIns="1371600"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Tanh function </a:t>
            </a:r>
            <a:endParaRPr sz="1800">
              <a:solidFill>
                <a:srgbClr val="043461"/>
              </a:solidFill>
              <a:latin typeface="Roboto"/>
              <a:ea typeface="Roboto"/>
              <a:cs typeface="Roboto"/>
              <a:sym typeface="Roboto"/>
            </a:endParaRPr>
          </a:p>
        </p:txBody>
      </p:sp>
      <p:sp>
        <p:nvSpPr>
          <p:cNvPr id="2417" name="Google Shape;2417;p163"/>
          <p:cNvSpPr txBox="1"/>
          <p:nvPr>
            <p:ph idx="3" type="subTitle"/>
          </p:nvPr>
        </p:nvSpPr>
        <p:spPr>
          <a:xfrm>
            <a:off x="-12300" y="3420549"/>
            <a:ext cx="9168600" cy="446400"/>
          </a:xfrm>
          <a:prstGeom prst="rect">
            <a:avLst/>
          </a:prstGeom>
          <a:noFill/>
          <a:ln>
            <a:noFill/>
          </a:ln>
        </p:spPr>
        <p:txBody>
          <a:bodyPr anchorCtr="0" anchor="ctr" bIns="0" lIns="1371600"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Rectified linear unit (ReLU)</a:t>
            </a:r>
            <a:endParaRPr sz="1800">
              <a:solidFill>
                <a:srgbClr val="043461"/>
              </a:solidFill>
              <a:latin typeface="Roboto"/>
              <a:ea typeface="Roboto"/>
              <a:cs typeface="Roboto"/>
              <a:sym typeface="Roboto"/>
            </a:endParaRPr>
          </a:p>
        </p:txBody>
      </p:sp>
      <p:sp>
        <p:nvSpPr>
          <p:cNvPr id="2418" name="Google Shape;2418;p163"/>
          <p:cNvSpPr txBox="1"/>
          <p:nvPr>
            <p:ph idx="4" type="subTitle"/>
          </p:nvPr>
        </p:nvSpPr>
        <p:spPr>
          <a:xfrm>
            <a:off x="-12300" y="4031199"/>
            <a:ext cx="9168600" cy="446400"/>
          </a:xfrm>
          <a:prstGeom prst="rect">
            <a:avLst/>
          </a:prstGeom>
          <a:noFill/>
          <a:ln>
            <a:noFill/>
          </a:ln>
        </p:spPr>
        <p:txBody>
          <a:bodyPr anchorCtr="0" anchor="ctr" bIns="0" lIns="1371600"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Leaky ReLU function</a:t>
            </a:r>
            <a:endParaRPr sz="1800">
              <a:solidFill>
                <a:srgbClr val="04346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422" name="Shape 2422"/>
        <p:cNvGrpSpPr/>
        <p:nvPr/>
      </p:nvGrpSpPr>
      <p:grpSpPr>
        <a:xfrm>
          <a:off x="0" y="0"/>
          <a:ext cx="0" cy="0"/>
          <a:chOff x="0" y="0"/>
          <a:chExt cx="0" cy="0"/>
        </a:xfrm>
      </p:grpSpPr>
      <p:sp>
        <p:nvSpPr>
          <p:cNvPr id="2423" name="Google Shape;2423;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24" name="Google Shape;2424;p164"/>
          <p:cNvPicPr preferRelativeResize="0"/>
          <p:nvPr/>
        </p:nvPicPr>
        <p:blipFill>
          <a:blip r:embed="rId3">
            <a:alphaModFix/>
          </a:blip>
          <a:stretch>
            <a:fillRect/>
          </a:stretch>
        </p:blipFill>
        <p:spPr>
          <a:xfrm>
            <a:off x="1048675" y="1742625"/>
            <a:ext cx="7046652" cy="2937550"/>
          </a:xfrm>
          <a:prstGeom prst="rect">
            <a:avLst/>
          </a:prstGeom>
          <a:noFill/>
          <a:ln>
            <a:noFill/>
          </a:ln>
        </p:spPr>
      </p:pic>
      <p:sp>
        <p:nvSpPr>
          <p:cNvPr id="2425" name="Google Shape;2425;p164"/>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Sigmoid Function</a:t>
            </a:r>
            <a:endParaRPr sz="2400">
              <a:latin typeface="Roboto Medium"/>
              <a:ea typeface="Roboto Medium"/>
              <a:cs typeface="Roboto Medium"/>
              <a:sym typeface="Roboto Medium"/>
            </a:endParaRPr>
          </a:p>
        </p:txBody>
      </p:sp>
      <p:sp>
        <p:nvSpPr>
          <p:cNvPr id="2426" name="Google Shape;2426;p164"/>
          <p:cNvSpPr txBox="1"/>
          <p:nvPr/>
        </p:nvSpPr>
        <p:spPr>
          <a:xfrm>
            <a:off x="0" y="675975"/>
            <a:ext cx="9168600" cy="1117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sigmoid function</a:t>
            </a:r>
            <a:r>
              <a:rPr lang="en" sz="1800">
                <a:latin typeface="Roboto"/>
                <a:ea typeface="Roboto"/>
                <a:cs typeface="Roboto"/>
                <a:sym typeface="Roboto"/>
              </a:rPr>
              <a:t> </a:t>
            </a:r>
            <a:r>
              <a:rPr lang="en" sz="1800">
                <a:latin typeface="Roboto"/>
                <a:ea typeface="Roboto"/>
                <a:cs typeface="Roboto"/>
                <a:sym typeface="Roboto"/>
              </a:rPr>
              <a:t>values are normalized to a probability between 0 and 1, which is ideal for a binary classification dataset.</a:t>
            </a:r>
            <a:endParaRPr sz="1800">
              <a:latin typeface="Roboto"/>
              <a:ea typeface="Roboto"/>
              <a:cs typeface="Roboto"/>
              <a:sym typeface="Roboto"/>
            </a:endParaRPr>
          </a:p>
        </p:txBody>
      </p:sp>
      <p:sp>
        <p:nvSpPr>
          <p:cNvPr id="2427" name="Google Shape;2427;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431" name="Shape 2431"/>
        <p:cNvGrpSpPr/>
        <p:nvPr/>
      </p:nvGrpSpPr>
      <p:grpSpPr>
        <a:xfrm>
          <a:off x="0" y="0"/>
          <a:ext cx="0" cy="0"/>
          <a:chOff x="0" y="0"/>
          <a:chExt cx="0" cy="0"/>
        </a:xfrm>
      </p:grpSpPr>
      <p:sp>
        <p:nvSpPr>
          <p:cNvPr id="2432" name="Google Shape;2432;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3" name="Google Shape;2433;p165"/>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Tanh Function</a:t>
            </a:r>
            <a:endParaRPr sz="2400">
              <a:latin typeface="Roboto Medium"/>
              <a:ea typeface="Roboto Medium"/>
              <a:cs typeface="Roboto Medium"/>
              <a:sym typeface="Roboto Medium"/>
            </a:endParaRPr>
          </a:p>
        </p:txBody>
      </p:sp>
      <p:sp>
        <p:nvSpPr>
          <p:cNvPr id="2434" name="Google Shape;2434;p165"/>
          <p:cNvSpPr txBox="1"/>
          <p:nvPr/>
        </p:nvSpPr>
        <p:spPr>
          <a:xfrm>
            <a:off x="0" y="675975"/>
            <a:ext cx="9168600" cy="8289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We can use the</a:t>
            </a:r>
            <a:r>
              <a:rPr lang="en" sz="1800">
                <a:latin typeface="Roboto"/>
                <a:ea typeface="Roboto"/>
                <a:cs typeface="Roboto"/>
                <a:sym typeface="Roboto"/>
              </a:rPr>
              <a:t> </a:t>
            </a:r>
            <a:r>
              <a:rPr b="1" lang="en" sz="1800">
                <a:highlight>
                  <a:srgbClr val="FFFF00"/>
                </a:highlight>
                <a:latin typeface="Roboto"/>
                <a:ea typeface="Roboto"/>
                <a:cs typeface="Roboto"/>
                <a:sym typeface="Roboto"/>
              </a:rPr>
              <a:t>tanh function</a:t>
            </a:r>
            <a:r>
              <a:rPr lang="en" sz="1800">
                <a:latin typeface="Roboto"/>
                <a:ea typeface="Roboto"/>
                <a:cs typeface="Roboto"/>
                <a:sym typeface="Roboto"/>
              </a:rPr>
              <a:t> </a:t>
            </a:r>
            <a:r>
              <a:rPr lang="en" sz="1800">
                <a:latin typeface="Roboto"/>
                <a:ea typeface="Roboto"/>
                <a:cs typeface="Roboto"/>
                <a:sym typeface="Roboto"/>
              </a:rPr>
              <a:t>for classification or regression because the normalized values range between –1 and 1.</a:t>
            </a:r>
            <a:endParaRPr sz="1800">
              <a:latin typeface="Roboto"/>
              <a:ea typeface="Roboto"/>
              <a:cs typeface="Roboto"/>
              <a:sym typeface="Roboto"/>
            </a:endParaRPr>
          </a:p>
        </p:txBody>
      </p:sp>
      <p:pic>
        <p:nvPicPr>
          <p:cNvPr id="2435" name="Google Shape;2435;p165"/>
          <p:cNvPicPr preferRelativeResize="0"/>
          <p:nvPr/>
        </p:nvPicPr>
        <p:blipFill>
          <a:blip r:embed="rId3">
            <a:alphaModFix/>
          </a:blip>
          <a:stretch>
            <a:fillRect/>
          </a:stretch>
        </p:blipFill>
        <p:spPr>
          <a:xfrm>
            <a:off x="1038850" y="1791926"/>
            <a:ext cx="7066652" cy="2945901"/>
          </a:xfrm>
          <a:prstGeom prst="rect">
            <a:avLst/>
          </a:prstGeom>
          <a:noFill/>
          <a:ln>
            <a:noFill/>
          </a:ln>
        </p:spPr>
      </p:pic>
      <p:sp>
        <p:nvSpPr>
          <p:cNvPr id="2436" name="Google Shape;2436;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440" name="Shape 2440"/>
        <p:cNvGrpSpPr/>
        <p:nvPr/>
      </p:nvGrpSpPr>
      <p:grpSpPr>
        <a:xfrm>
          <a:off x="0" y="0"/>
          <a:ext cx="0" cy="0"/>
          <a:chOff x="0" y="0"/>
          <a:chExt cx="0" cy="0"/>
        </a:xfrm>
      </p:grpSpPr>
      <p:sp>
        <p:nvSpPr>
          <p:cNvPr id="2441" name="Google Shape;2441;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2" name="Google Shape;2442;p166"/>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Rectified Linear Unit (ReLU)</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2443" name="Google Shape;2443;p166"/>
          <p:cNvSpPr txBox="1"/>
          <p:nvPr/>
        </p:nvSpPr>
        <p:spPr>
          <a:xfrm>
            <a:off x="0" y="675975"/>
            <a:ext cx="9168600" cy="11793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rectified linear unit (ReLU)</a:t>
            </a:r>
            <a:r>
              <a:rPr lang="en" sz="1800">
                <a:latin typeface="Roboto"/>
                <a:ea typeface="Roboto"/>
                <a:cs typeface="Roboto"/>
                <a:sym typeface="Roboto"/>
              </a:rPr>
              <a:t> function </a:t>
            </a:r>
            <a:r>
              <a:rPr lang="en" sz="1800">
                <a:latin typeface="Roboto"/>
                <a:ea typeface="Roboto"/>
                <a:cs typeface="Roboto"/>
                <a:sym typeface="Roboto"/>
              </a:rPr>
              <a:t>is ideal for modeling positive, nonlinear input data for classification or regression. The ReLU function is always a good starting point, but not all data are positive, especially when normalized.</a:t>
            </a:r>
            <a:endParaRPr sz="1800">
              <a:latin typeface="Roboto"/>
              <a:ea typeface="Roboto"/>
              <a:cs typeface="Roboto"/>
              <a:sym typeface="Roboto"/>
            </a:endParaRPr>
          </a:p>
        </p:txBody>
      </p:sp>
      <p:pic>
        <p:nvPicPr>
          <p:cNvPr id="2444" name="Google Shape;2444;p166"/>
          <p:cNvPicPr preferRelativeResize="0"/>
          <p:nvPr/>
        </p:nvPicPr>
        <p:blipFill>
          <a:blip r:embed="rId3">
            <a:alphaModFix/>
          </a:blip>
          <a:stretch>
            <a:fillRect/>
          </a:stretch>
        </p:blipFill>
        <p:spPr>
          <a:xfrm>
            <a:off x="910062" y="2064000"/>
            <a:ext cx="7348476" cy="2708000"/>
          </a:xfrm>
          <a:prstGeom prst="rect">
            <a:avLst/>
          </a:prstGeom>
          <a:noFill/>
          <a:ln cap="flat" cmpd="sng" w="9525">
            <a:solidFill>
              <a:srgbClr val="78909C"/>
            </a:solidFill>
            <a:prstDash val="solid"/>
            <a:round/>
            <a:headEnd len="sm" w="sm" type="none"/>
            <a:tailEnd len="sm" w="sm" type="none"/>
          </a:ln>
        </p:spPr>
      </p:pic>
      <p:sp>
        <p:nvSpPr>
          <p:cNvPr id="2445" name="Google Shape;2445;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449" name="Shape 2449"/>
        <p:cNvGrpSpPr/>
        <p:nvPr/>
      </p:nvGrpSpPr>
      <p:grpSpPr>
        <a:xfrm>
          <a:off x="0" y="0"/>
          <a:ext cx="0" cy="0"/>
          <a:chOff x="0" y="0"/>
          <a:chExt cx="0" cy="0"/>
        </a:xfrm>
      </p:grpSpPr>
      <p:sp>
        <p:nvSpPr>
          <p:cNvPr id="2450" name="Google Shape;2450;p1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1" name="Google Shape;2451;p167"/>
          <p:cNvSpPr txBox="1"/>
          <p:nvPr/>
        </p:nvSpPr>
        <p:spPr>
          <a:xfrm>
            <a:off x="-12125"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Leaky ReLU Function</a:t>
            </a:r>
            <a:endParaRPr sz="2400">
              <a:latin typeface="Roboto Medium"/>
              <a:ea typeface="Roboto Medium"/>
              <a:cs typeface="Roboto Medium"/>
              <a:sym typeface="Roboto Medium"/>
            </a:endParaRPr>
          </a:p>
        </p:txBody>
      </p:sp>
      <p:sp>
        <p:nvSpPr>
          <p:cNvPr id="2452" name="Google Shape;2452;p167"/>
          <p:cNvSpPr txBox="1"/>
          <p:nvPr/>
        </p:nvSpPr>
        <p:spPr>
          <a:xfrm>
            <a:off x="0" y="675975"/>
            <a:ext cx="9168600" cy="8766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The </a:t>
            </a:r>
            <a:r>
              <a:rPr b="1" lang="en" sz="1800">
                <a:highlight>
                  <a:srgbClr val="FFFF00"/>
                </a:highlight>
                <a:latin typeface="Roboto"/>
                <a:ea typeface="Roboto"/>
                <a:cs typeface="Roboto"/>
                <a:sym typeface="Roboto"/>
              </a:rPr>
              <a:t>leaky ReLU function</a:t>
            </a:r>
            <a:r>
              <a:rPr lang="en" sz="1800">
                <a:latin typeface="Roboto"/>
                <a:ea typeface="Roboto"/>
                <a:cs typeface="Roboto"/>
                <a:sym typeface="Roboto"/>
              </a:rPr>
              <a:t> </a:t>
            </a:r>
            <a:r>
              <a:rPr lang="en" sz="1800">
                <a:latin typeface="Roboto"/>
                <a:ea typeface="Roboto"/>
                <a:cs typeface="Roboto"/>
                <a:sym typeface="Roboto"/>
              </a:rPr>
              <a:t>is a good alternative to the ReLU function because of its ability to characterize negative input values.</a:t>
            </a:r>
            <a:endParaRPr sz="1800">
              <a:latin typeface="Roboto"/>
              <a:ea typeface="Roboto"/>
              <a:cs typeface="Roboto"/>
              <a:sym typeface="Roboto"/>
            </a:endParaRPr>
          </a:p>
        </p:txBody>
      </p:sp>
      <p:pic>
        <p:nvPicPr>
          <p:cNvPr id="2453" name="Google Shape;2453;p167"/>
          <p:cNvPicPr preferRelativeResize="0"/>
          <p:nvPr/>
        </p:nvPicPr>
        <p:blipFill>
          <a:blip r:embed="rId3">
            <a:alphaModFix/>
          </a:blip>
          <a:stretch>
            <a:fillRect/>
          </a:stretch>
        </p:blipFill>
        <p:spPr>
          <a:xfrm>
            <a:off x="813900" y="1802625"/>
            <a:ext cx="7516200" cy="2905825"/>
          </a:xfrm>
          <a:prstGeom prst="rect">
            <a:avLst/>
          </a:prstGeom>
          <a:noFill/>
          <a:ln cap="flat" cmpd="sng" w="9525">
            <a:solidFill>
              <a:srgbClr val="78909C"/>
            </a:solidFill>
            <a:prstDash val="solid"/>
            <a:round/>
            <a:headEnd len="sm" w="sm" type="none"/>
            <a:tailEnd len="sm" w="sm" type="none"/>
          </a:ln>
        </p:spPr>
      </p:pic>
      <p:sp>
        <p:nvSpPr>
          <p:cNvPr id="2454" name="Google Shape;2454;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6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Activation Functions</a:t>
            </a:r>
            <a:endParaRPr/>
          </a:p>
        </p:txBody>
      </p:sp>
      <p:sp>
        <p:nvSpPr>
          <p:cNvPr id="2460" name="Google Shape;2460;p168"/>
          <p:cNvSpPr txBox="1"/>
          <p:nvPr>
            <p:ph idx="1" type="subTitle"/>
          </p:nvPr>
        </p:nvSpPr>
        <p:spPr>
          <a:xfrm>
            <a:off x="2159225" y="2678475"/>
            <a:ext cx="5412000" cy="17388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800"/>
              </a:spcAft>
              <a:buNone/>
            </a:pPr>
            <a:r>
              <a:rPr lang="en">
                <a:solidFill>
                  <a:schemeClr val="dk1"/>
                </a:solidFill>
              </a:rPr>
              <a:t>Using a higher-complexity activation function will assess the more complex components of the input data differently without any risk of censoring or ignoring lower-complexity features.</a:t>
            </a:r>
            <a:endParaRPr/>
          </a:p>
        </p:txBody>
      </p:sp>
      <p:sp>
        <p:nvSpPr>
          <p:cNvPr id="2461" name="Google Shape;2461;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2" name="Google Shape;2462;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3" name="Google Shape;2463;p168"/>
          <p:cNvSpPr/>
          <p:nvPr/>
        </p:nvSpPr>
        <p:spPr>
          <a:xfrm>
            <a:off x="274375" y="828775"/>
            <a:ext cx="8595600" cy="16770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68"/>
          <p:cNvSpPr txBox="1"/>
          <p:nvPr/>
        </p:nvSpPr>
        <p:spPr>
          <a:xfrm>
            <a:off x="2159225" y="1270950"/>
            <a:ext cx="5759700" cy="93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900"/>
              </a:spcAft>
              <a:buNone/>
            </a:pPr>
            <a:r>
              <a:rPr lang="en" sz="1800">
                <a:latin typeface="Roboto Medium"/>
                <a:ea typeface="Roboto Medium"/>
                <a:cs typeface="Roboto Medium"/>
                <a:sym typeface="Roboto Medium"/>
              </a:rPr>
              <a:t>It’s a good idea for the activation functions for your hidden layers to be slightly more complex than the activation functions for your output layer. </a:t>
            </a:r>
            <a:endParaRPr sz="1600">
              <a:solidFill>
                <a:srgbClr val="000000"/>
              </a:solidFill>
              <a:latin typeface="Roboto Medium"/>
              <a:ea typeface="Roboto Medium"/>
              <a:cs typeface="Roboto Medium"/>
              <a:sym typeface="Roboto Medium"/>
            </a:endParaRPr>
          </a:p>
        </p:txBody>
      </p:sp>
      <p:pic>
        <p:nvPicPr>
          <p:cNvPr id="2465" name="Google Shape;2465;p168"/>
          <p:cNvPicPr preferRelativeResize="0"/>
          <p:nvPr/>
        </p:nvPicPr>
        <p:blipFill>
          <a:blip r:embed="rId3">
            <a:alphaModFix/>
          </a:blip>
          <a:stretch>
            <a:fillRect/>
          </a:stretch>
        </p:blipFill>
        <p:spPr>
          <a:xfrm>
            <a:off x="385075" y="770300"/>
            <a:ext cx="1633698" cy="1633698"/>
          </a:xfrm>
          <a:prstGeom prst="rect">
            <a:avLst/>
          </a:prstGeom>
          <a:noFill/>
          <a:ln>
            <a:noFill/>
          </a:ln>
          <a:effectLst>
            <a:outerShdw blurRad="57150" rotWithShape="0" algn="bl" dir="5400000" dist="19050">
              <a:srgbClr val="A9B7C0">
                <a:alpha val="56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2469" name="Shape 2469"/>
        <p:cNvGrpSpPr/>
        <p:nvPr/>
      </p:nvGrpSpPr>
      <p:grpSpPr>
        <a:xfrm>
          <a:off x="0" y="0"/>
          <a:ext cx="0" cy="0"/>
          <a:chOff x="0" y="0"/>
          <a:chExt cx="0" cy="0"/>
        </a:xfrm>
      </p:grpSpPr>
      <p:sp>
        <p:nvSpPr>
          <p:cNvPr id="2470" name="Google Shape;2470;p16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Epochs</a:t>
            </a:r>
            <a:endParaRPr>
              <a:solidFill>
                <a:schemeClr val="dk1"/>
              </a:solidFill>
            </a:endParaRPr>
          </a:p>
        </p:txBody>
      </p:sp>
      <p:sp>
        <p:nvSpPr>
          <p:cNvPr id="2471" name="Google Shape;2471;p169"/>
          <p:cNvSpPr txBox="1"/>
          <p:nvPr>
            <p:ph idx="1" type="subTitle"/>
          </p:nvPr>
        </p:nvSpPr>
        <p:spPr>
          <a:xfrm>
            <a:off x="0" y="675975"/>
            <a:ext cx="8929200" cy="1052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If our model has still not met performance expectations, we can increase the number of training </a:t>
            </a:r>
            <a:r>
              <a:rPr b="1" lang="en">
                <a:solidFill>
                  <a:schemeClr val="dk1"/>
                </a:solidFill>
                <a:highlight>
                  <a:srgbClr val="FFFF00"/>
                </a:highlight>
              </a:rPr>
              <a:t>epochs</a:t>
            </a:r>
            <a:r>
              <a:rPr lang="en">
                <a:solidFill>
                  <a:schemeClr val="dk1"/>
                </a:solidFill>
              </a:rPr>
              <a:t>.</a:t>
            </a:r>
            <a:endParaRPr/>
          </a:p>
        </p:txBody>
      </p:sp>
      <p:sp>
        <p:nvSpPr>
          <p:cNvPr id="2472" name="Google Shape;2472;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73" name="Google Shape;2473;p169"/>
          <p:cNvPicPr preferRelativeResize="0"/>
          <p:nvPr/>
        </p:nvPicPr>
        <p:blipFill>
          <a:blip r:embed="rId3">
            <a:alphaModFix/>
          </a:blip>
          <a:stretch>
            <a:fillRect/>
          </a:stretch>
        </p:blipFill>
        <p:spPr>
          <a:xfrm>
            <a:off x="1544750" y="1598575"/>
            <a:ext cx="5839701" cy="3174775"/>
          </a:xfrm>
          <a:prstGeom prst="rect">
            <a:avLst/>
          </a:prstGeom>
          <a:noFill/>
          <a:ln cap="flat" cmpd="sng" w="9525">
            <a:solidFill>
              <a:schemeClr val="dk2"/>
            </a:solidFill>
            <a:prstDash val="solid"/>
            <a:round/>
            <a:headEnd len="sm" w="sm" type="none"/>
            <a:tailEnd len="sm" w="sm" type="none"/>
          </a:ln>
        </p:spPr>
      </p:pic>
      <p:sp>
        <p:nvSpPr>
          <p:cNvPr id="2474" name="Google Shape;2474;p169"/>
          <p:cNvSpPr/>
          <p:nvPr/>
        </p:nvSpPr>
        <p:spPr>
          <a:xfrm>
            <a:off x="2298162" y="1598575"/>
            <a:ext cx="981300" cy="4896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5" name="Google Shape;1565;p11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Over the Moon on Basic Neural Networks</a:t>
            </a:r>
            <a:endParaRPr/>
          </a:p>
        </p:txBody>
      </p:sp>
      <p:sp>
        <p:nvSpPr>
          <p:cNvPr id="1566" name="Google Shape;1566;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Similar to the swirl input data we saw in </a:t>
            </a:r>
            <a:r>
              <a:rPr lang="en" u="sng">
                <a:solidFill>
                  <a:schemeClr val="hlink"/>
                </a:solidFill>
                <a:hlinkClick r:id="rId3"/>
              </a:rPr>
              <a:t>TensorFlow Playground</a:t>
            </a:r>
            <a:r>
              <a:rPr lang="en"/>
              <a:t>, the moons dataset (made from scikit-learn’s </a:t>
            </a:r>
            <a:r>
              <a:rPr lang="en">
                <a:solidFill>
                  <a:srgbClr val="FFFFFF"/>
                </a:solidFill>
                <a:highlight>
                  <a:srgbClr val="000000"/>
                </a:highlight>
                <a:latin typeface="Inconsolata"/>
                <a:ea typeface="Inconsolata"/>
                <a:cs typeface="Inconsolata"/>
                <a:sym typeface="Inconsolata"/>
              </a:rPr>
              <a:t>make_moons</a:t>
            </a:r>
            <a:r>
              <a:rPr lang="en"/>
              <a:t> method) is not linearly separable.</a:t>
            </a:r>
            <a:endParaRPr/>
          </a:p>
        </p:txBody>
      </p:sp>
      <p:pic>
        <p:nvPicPr>
          <p:cNvPr id="1567" name="Google Shape;1567;p116"/>
          <p:cNvPicPr preferRelativeResize="0"/>
          <p:nvPr/>
        </p:nvPicPr>
        <p:blipFill rotWithShape="1">
          <a:blip r:embed="rId4">
            <a:alphaModFix/>
          </a:blip>
          <a:srcRect b="2910" l="0" r="0" t="3210"/>
          <a:stretch/>
        </p:blipFill>
        <p:spPr>
          <a:xfrm>
            <a:off x="1374700" y="1533525"/>
            <a:ext cx="5977075" cy="3133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pic>
        <p:nvPicPr>
          <p:cNvPr id="2480" name="Google Shape;2480;p170"/>
          <p:cNvPicPr preferRelativeResize="0"/>
          <p:nvPr/>
        </p:nvPicPr>
        <p:blipFill>
          <a:blip r:embed="rId3">
            <a:alphaModFix/>
          </a:blip>
          <a:stretch>
            <a:fillRect/>
          </a:stretch>
        </p:blipFill>
        <p:spPr>
          <a:xfrm>
            <a:off x="-12300" y="0"/>
            <a:ext cx="9168600" cy="5157340"/>
          </a:xfrm>
          <a:prstGeom prst="rect">
            <a:avLst/>
          </a:prstGeom>
          <a:noFill/>
          <a:ln>
            <a:noFill/>
          </a:ln>
        </p:spPr>
      </p:pic>
      <p:sp>
        <p:nvSpPr>
          <p:cNvPr id="2481" name="Google Shape;2481;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2" name="Google Shape;2482;p17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Epochs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83" name="Google Shape;2483;p170"/>
          <p:cNvSpPr txBox="1"/>
          <p:nvPr>
            <p:ph idx="1" type="subTitle"/>
          </p:nvPr>
        </p:nvSpPr>
        <p:spPr>
          <a:xfrm>
            <a:off x="0" y="675975"/>
            <a:ext cx="6323100" cy="1395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the number of epochs increases, so does the amount of information provided to each neuron.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7200" lvl="0" marL="457200" rtl="0" algn="l">
              <a:spcBef>
                <a:spcPts val="0"/>
              </a:spcBef>
              <a:spcAft>
                <a:spcPts val="0"/>
              </a:spcAft>
              <a:buNone/>
            </a:pPr>
            <a:r>
              <a:rPr lang="en"/>
              <a:t>Each training iteration tweaks </a:t>
            </a:r>
            <a:br>
              <a:rPr lang="en"/>
            </a:br>
            <a:r>
              <a:rPr lang="en"/>
              <a:t>	the neuron’s weight coefficients; </a:t>
            </a:r>
            <a:br>
              <a:rPr lang="en"/>
            </a:br>
            <a:r>
              <a:rPr lang="en"/>
              <a:t>	therefore, each epoch </a:t>
            </a:r>
            <a:br>
              <a:rPr lang="en"/>
            </a:br>
            <a:r>
              <a:rPr lang="en"/>
              <a:t>	increases the likelihood </a:t>
            </a:r>
            <a:br>
              <a:rPr lang="en"/>
            </a:br>
            <a:r>
              <a:rPr lang="en"/>
              <a:t>	that the model is utilizing </a:t>
            </a:r>
            <a:br>
              <a:rPr lang="en"/>
            </a:br>
            <a:r>
              <a:rPr lang="en"/>
              <a:t>	effective weight coefficients.</a:t>
            </a:r>
            <a:endParaRPr/>
          </a:p>
        </p:txBody>
      </p:sp>
      <p:cxnSp>
        <p:nvCxnSpPr>
          <p:cNvPr id="2484" name="Google Shape;2484;p170"/>
          <p:cNvCxnSpPr/>
          <p:nvPr/>
        </p:nvCxnSpPr>
        <p:spPr>
          <a:xfrm>
            <a:off x="274375" y="640080"/>
            <a:ext cx="5115900" cy="0"/>
          </a:xfrm>
          <a:prstGeom prst="straightConnector1">
            <a:avLst/>
          </a:prstGeom>
          <a:noFill/>
          <a:ln cap="flat" cmpd="sng" w="9525">
            <a:solidFill>
              <a:schemeClr val="dk2"/>
            </a:solidFill>
            <a:prstDash val="solid"/>
            <a:round/>
            <a:headEnd len="med" w="med" type="none"/>
            <a:tailEnd len="med" w="med" type="none"/>
          </a:ln>
        </p:spPr>
      </p:cxnSp>
      <p:pic>
        <p:nvPicPr>
          <p:cNvPr id="2485" name="Google Shape;2485;p170"/>
          <p:cNvPicPr preferRelativeResize="0"/>
          <p:nvPr/>
        </p:nvPicPr>
        <p:blipFill>
          <a:blip r:embed="rId4">
            <a:alphaModFix/>
          </a:blip>
          <a:stretch>
            <a:fillRect/>
          </a:stretch>
        </p:blipFill>
        <p:spPr>
          <a:xfrm>
            <a:off x="203475" y="1892924"/>
            <a:ext cx="1068152" cy="1068152"/>
          </a:xfrm>
          <a:prstGeom prst="rect">
            <a:avLst/>
          </a:prstGeom>
          <a:noFill/>
          <a:ln>
            <a:noFill/>
          </a:ln>
        </p:spPr>
      </p:pic>
      <p:cxnSp>
        <p:nvCxnSpPr>
          <p:cNvPr id="2486" name="Google Shape;2486;p170"/>
          <p:cNvCxnSpPr/>
          <p:nvPr/>
        </p:nvCxnSpPr>
        <p:spPr>
          <a:xfrm>
            <a:off x="274375" y="1513330"/>
            <a:ext cx="5115900" cy="0"/>
          </a:xfrm>
          <a:prstGeom prst="straightConnector1">
            <a:avLst/>
          </a:prstGeom>
          <a:noFill/>
          <a:ln cap="flat" cmpd="sng" w="9525">
            <a:solidFill>
              <a:schemeClr val="dk2"/>
            </a:solidFill>
            <a:prstDash val="solid"/>
            <a:round/>
            <a:headEnd len="med" w="med" type="none"/>
            <a:tailEnd len="med" w="med" type="none"/>
          </a:ln>
        </p:spPr>
      </p:cxnSp>
      <p:sp>
        <p:nvSpPr>
          <p:cNvPr id="2487" name="Google Shape;2487;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3" name="Google Shape;2493;p17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Epochs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494" name="Google Shape;2494;p171"/>
          <p:cNvSpPr txBox="1"/>
          <p:nvPr>
            <p:ph idx="1" type="subTitle"/>
          </p:nvPr>
        </p:nvSpPr>
        <p:spPr>
          <a:xfrm>
            <a:off x="0" y="675975"/>
            <a:ext cx="4924200" cy="263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If the model produces weight coefficients that are </a:t>
            </a:r>
            <a:r>
              <a:rPr b="1" lang="en">
                <a:highlight>
                  <a:srgbClr val="FFFF00"/>
                </a:highlight>
              </a:rPr>
              <a:t>too effective</a:t>
            </a:r>
            <a:r>
              <a:rPr lang="en"/>
              <a:t> </a:t>
            </a:r>
            <a:br>
              <a:rPr lang="en"/>
            </a:br>
            <a:r>
              <a:rPr lang="en"/>
              <a:t>at analyzing the training data </a:t>
            </a:r>
            <a:br>
              <a:rPr lang="en"/>
            </a:br>
            <a:r>
              <a:rPr lang="en"/>
              <a:t>(i.e., the model is custom tailored to meet the demands of the current data), then it may not generalize well.</a:t>
            </a:r>
            <a:endParaRPr/>
          </a:p>
          <a:p>
            <a:pPr indent="0" lvl="0" marL="0" rtl="0" algn="l">
              <a:spcBef>
                <a:spcPts val="1600"/>
              </a:spcBef>
              <a:spcAft>
                <a:spcPts val="0"/>
              </a:spcAft>
              <a:buNone/>
            </a:pPr>
            <a:r>
              <a:rPr lang="en"/>
              <a:t>As a reminder, this is known as </a:t>
            </a:r>
            <a:r>
              <a:rPr b="1" lang="en">
                <a:highlight>
                  <a:srgbClr val="FFFF00"/>
                </a:highlight>
              </a:rPr>
              <a:t>overfitting</a:t>
            </a:r>
            <a:r>
              <a:rPr lang="en"/>
              <a:t> the model.</a:t>
            </a:r>
            <a:endParaRPr/>
          </a:p>
        </p:txBody>
      </p:sp>
      <p:grpSp>
        <p:nvGrpSpPr>
          <p:cNvPr id="2495" name="Google Shape;2495;p171"/>
          <p:cNvGrpSpPr/>
          <p:nvPr/>
        </p:nvGrpSpPr>
        <p:grpSpPr>
          <a:xfrm>
            <a:off x="4659300" y="810648"/>
            <a:ext cx="4306399" cy="4106052"/>
            <a:chOff x="4659300" y="810648"/>
            <a:chExt cx="4306399" cy="4106052"/>
          </a:xfrm>
        </p:grpSpPr>
        <p:sp>
          <p:nvSpPr>
            <p:cNvPr id="2496" name="Google Shape;2496;p171"/>
            <p:cNvSpPr txBox="1"/>
            <p:nvPr/>
          </p:nvSpPr>
          <p:spPr>
            <a:xfrm>
              <a:off x="4861756" y="4146001"/>
              <a:ext cx="25653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000000"/>
                  </a:solidFill>
                  <a:latin typeface="Roboto Medium"/>
                  <a:ea typeface="Roboto Medium"/>
                  <a:cs typeface="Roboto Medium"/>
                  <a:sym typeface="Roboto Medium"/>
                </a:rPr>
                <a:t>Overfitting</a:t>
              </a:r>
              <a:endParaRPr sz="1800"/>
            </a:p>
          </p:txBody>
        </p:sp>
        <p:cxnSp>
          <p:nvCxnSpPr>
            <p:cNvPr id="2497" name="Google Shape;2497;p171"/>
            <p:cNvCxnSpPr/>
            <p:nvPr/>
          </p:nvCxnSpPr>
          <p:spPr>
            <a:xfrm>
              <a:off x="4986340" y="810648"/>
              <a:ext cx="0" cy="3280200"/>
            </a:xfrm>
            <a:prstGeom prst="straightConnector1">
              <a:avLst/>
            </a:prstGeom>
            <a:noFill/>
            <a:ln cap="flat" cmpd="sng" w="19050">
              <a:solidFill>
                <a:srgbClr val="000000"/>
              </a:solidFill>
              <a:prstDash val="solid"/>
              <a:round/>
              <a:headEnd len="med" w="med" type="stealth"/>
              <a:tailEnd len="med" w="med" type="none"/>
            </a:ln>
          </p:spPr>
        </p:cxnSp>
        <p:cxnSp>
          <p:nvCxnSpPr>
            <p:cNvPr id="2498" name="Google Shape;2498;p171"/>
            <p:cNvCxnSpPr/>
            <p:nvPr/>
          </p:nvCxnSpPr>
          <p:spPr>
            <a:xfrm>
              <a:off x="6626786" y="2450448"/>
              <a:ext cx="0" cy="3280800"/>
            </a:xfrm>
            <a:prstGeom prst="straightConnector1">
              <a:avLst/>
            </a:prstGeom>
            <a:noFill/>
            <a:ln cap="flat" cmpd="sng" w="19050">
              <a:solidFill>
                <a:srgbClr val="000000"/>
              </a:solidFill>
              <a:prstDash val="solid"/>
              <a:round/>
              <a:headEnd len="med" w="med" type="stealth"/>
              <a:tailEnd len="med" w="med" type="none"/>
            </a:ln>
          </p:spPr>
        </p:cxnSp>
        <p:sp>
          <p:nvSpPr>
            <p:cNvPr id="2499" name="Google Shape;2499;p171"/>
            <p:cNvSpPr txBox="1"/>
            <p:nvPr/>
          </p:nvSpPr>
          <p:spPr>
            <a:xfrm>
              <a:off x="4659300" y="823611"/>
              <a:ext cx="5844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sp>
          <p:nvSpPr>
            <p:cNvPr id="2500" name="Google Shape;2500;p171"/>
            <p:cNvSpPr txBox="1"/>
            <p:nvPr/>
          </p:nvSpPr>
          <p:spPr>
            <a:xfrm>
              <a:off x="7770799" y="4004839"/>
              <a:ext cx="11949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2501" name="Google Shape;2501;p171"/>
            <p:cNvSpPr/>
            <p:nvPr/>
          </p:nvSpPr>
          <p:spPr>
            <a:xfrm>
              <a:off x="5158965" y="2523421"/>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71"/>
            <p:cNvSpPr/>
            <p:nvPr/>
          </p:nvSpPr>
          <p:spPr>
            <a:xfrm>
              <a:off x="5292628" y="2827140"/>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71"/>
            <p:cNvSpPr/>
            <p:nvPr/>
          </p:nvSpPr>
          <p:spPr>
            <a:xfrm>
              <a:off x="5645013" y="290003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71"/>
            <p:cNvSpPr/>
            <p:nvPr/>
          </p:nvSpPr>
          <p:spPr>
            <a:xfrm>
              <a:off x="5645013"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71"/>
            <p:cNvSpPr/>
            <p:nvPr/>
          </p:nvSpPr>
          <p:spPr>
            <a:xfrm>
              <a:off x="5936641"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71"/>
            <p:cNvSpPr/>
            <p:nvPr/>
          </p:nvSpPr>
          <p:spPr>
            <a:xfrm>
              <a:off x="6301176" y="310665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71"/>
            <p:cNvSpPr/>
            <p:nvPr/>
          </p:nvSpPr>
          <p:spPr>
            <a:xfrm>
              <a:off x="6635334" y="3106642"/>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71"/>
            <p:cNvSpPr/>
            <p:nvPr/>
          </p:nvSpPr>
          <p:spPr>
            <a:xfrm>
              <a:off x="6969491" y="2900017"/>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71"/>
            <p:cNvSpPr/>
            <p:nvPr/>
          </p:nvSpPr>
          <p:spPr>
            <a:xfrm>
              <a:off x="7203792" y="2827124"/>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71"/>
            <p:cNvSpPr/>
            <p:nvPr/>
          </p:nvSpPr>
          <p:spPr>
            <a:xfrm>
              <a:off x="7641235" y="2693392"/>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71"/>
            <p:cNvSpPr/>
            <p:nvPr/>
          </p:nvSpPr>
          <p:spPr>
            <a:xfrm>
              <a:off x="7920807" y="2620499"/>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71"/>
            <p:cNvSpPr/>
            <p:nvPr/>
          </p:nvSpPr>
          <p:spPr>
            <a:xfrm>
              <a:off x="8127473" y="2347407"/>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71"/>
            <p:cNvSpPr/>
            <p:nvPr/>
          </p:nvSpPr>
          <p:spPr>
            <a:xfrm>
              <a:off x="7920807" y="2241416"/>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71"/>
            <p:cNvSpPr/>
            <p:nvPr/>
          </p:nvSpPr>
          <p:spPr>
            <a:xfrm>
              <a:off x="8402740" y="262051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71"/>
            <p:cNvSpPr/>
            <p:nvPr/>
          </p:nvSpPr>
          <p:spPr>
            <a:xfrm>
              <a:off x="8264868" y="290003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71"/>
            <p:cNvSpPr/>
            <p:nvPr/>
          </p:nvSpPr>
          <p:spPr>
            <a:xfrm>
              <a:off x="7890318" y="299961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71"/>
            <p:cNvSpPr/>
            <p:nvPr/>
          </p:nvSpPr>
          <p:spPr>
            <a:xfrm>
              <a:off x="7525782" y="3179455"/>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71"/>
            <p:cNvSpPr/>
            <p:nvPr/>
          </p:nvSpPr>
          <p:spPr>
            <a:xfrm>
              <a:off x="7088340" y="331328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71"/>
            <p:cNvSpPr/>
            <p:nvPr/>
          </p:nvSpPr>
          <p:spPr>
            <a:xfrm>
              <a:off x="6665696" y="358903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71"/>
            <p:cNvSpPr/>
            <p:nvPr/>
          </p:nvSpPr>
          <p:spPr>
            <a:xfrm>
              <a:off x="6860115" y="378341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71"/>
            <p:cNvSpPr/>
            <p:nvPr/>
          </p:nvSpPr>
          <p:spPr>
            <a:xfrm>
              <a:off x="6216102" y="351990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71"/>
            <p:cNvSpPr/>
            <p:nvPr/>
          </p:nvSpPr>
          <p:spPr>
            <a:xfrm>
              <a:off x="5936625" y="3589038"/>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71"/>
            <p:cNvSpPr/>
            <p:nvPr/>
          </p:nvSpPr>
          <p:spPr>
            <a:xfrm>
              <a:off x="5158949" y="3313283"/>
              <a:ext cx="206400" cy="2064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71"/>
            <p:cNvSpPr/>
            <p:nvPr/>
          </p:nvSpPr>
          <p:spPr>
            <a:xfrm>
              <a:off x="5220300" y="2468469"/>
              <a:ext cx="3230007" cy="1216571"/>
            </a:xfrm>
            <a:custGeom>
              <a:rect b="b" l="l" r="r" t="t"/>
              <a:pathLst>
                <a:path extrusionOk="0" h="38143" w="101270">
                  <a:moveTo>
                    <a:pt x="101197" y="0"/>
                  </a:moveTo>
                  <a:cubicBezTo>
                    <a:pt x="101197" y="7781"/>
                    <a:pt x="102363" y="20245"/>
                    <a:pt x="94910" y="22479"/>
                  </a:cubicBezTo>
                  <a:cubicBezTo>
                    <a:pt x="88140" y="24508"/>
                    <a:pt x="83431" y="8950"/>
                    <a:pt x="76813" y="11430"/>
                  </a:cubicBezTo>
                  <a:cubicBezTo>
                    <a:pt x="71246" y="13516"/>
                    <a:pt x="77783" y="25815"/>
                    <a:pt x="72622" y="28765"/>
                  </a:cubicBezTo>
                  <a:cubicBezTo>
                    <a:pt x="66866" y="32055"/>
                    <a:pt x="58966" y="19196"/>
                    <a:pt x="53572" y="23050"/>
                  </a:cubicBezTo>
                  <a:cubicBezTo>
                    <a:pt x="49526" y="25940"/>
                    <a:pt x="51179" y="37939"/>
                    <a:pt x="46523" y="36195"/>
                  </a:cubicBezTo>
                  <a:cubicBezTo>
                    <a:pt x="41349" y="34257"/>
                    <a:pt x="38772" y="24899"/>
                    <a:pt x="33379" y="26098"/>
                  </a:cubicBezTo>
                  <a:cubicBezTo>
                    <a:pt x="29470" y="26967"/>
                    <a:pt x="29261" y="33017"/>
                    <a:pt x="27854" y="36766"/>
                  </a:cubicBezTo>
                  <a:cubicBezTo>
                    <a:pt x="27662" y="37277"/>
                    <a:pt x="27420" y="38273"/>
                    <a:pt x="26902" y="38100"/>
                  </a:cubicBezTo>
                  <a:cubicBezTo>
                    <a:pt x="19654" y="35684"/>
                    <a:pt x="23058" y="21505"/>
                    <a:pt x="16424" y="17716"/>
                  </a:cubicBezTo>
                  <a:cubicBezTo>
                    <a:pt x="12309" y="15366"/>
                    <a:pt x="8753" y="27261"/>
                    <a:pt x="4423" y="25336"/>
                  </a:cubicBezTo>
                  <a:cubicBezTo>
                    <a:pt x="-1348" y="22770"/>
                    <a:pt x="232" y="13174"/>
                    <a:pt x="232" y="6858"/>
                  </a:cubicBezTo>
                </a:path>
              </a:pathLst>
            </a:custGeom>
            <a:noFill/>
            <a:ln cap="flat" cmpd="sng" w="38100">
              <a:solidFill>
                <a:srgbClr val="0000FF"/>
              </a:solidFill>
              <a:prstDash val="solid"/>
              <a:round/>
              <a:headEnd len="med" w="med" type="none"/>
              <a:tailEnd len="med" w="med" type="none"/>
            </a:ln>
          </p:spPr>
        </p:sp>
      </p:grpSp>
      <p:sp>
        <p:nvSpPr>
          <p:cNvPr id="2525" name="Google Shape;2525;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6" name="Google Shape;2526;p171"/>
          <p:cNvSpPr txBox="1"/>
          <p:nvPr>
            <p:ph idx="12" type="sldNum"/>
          </p:nvPr>
        </p:nvSpPr>
        <p:spPr>
          <a:xfrm>
            <a:off x="8760175" y="51096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27" name="Google Shape;2527;p171"/>
          <p:cNvPicPr preferRelativeResize="0"/>
          <p:nvPr/>
        </p:nvPicPr>
        <p:blipFill rotWithShape="1">
          <a:blip r:embed="rId3">
            <a:alphaModFix/>
          </a:blip>
          <a:srcRect b="0" l="0" r="0" t="0"/>
          <a:stretch/>
        </p:blipFill>
        <p:spPr>
          <a:xfrm>
            <a:off x="364773" y="3502377"/>
            <a:ext cx="850473" cy="850473"/>
          </a:xfrm>
          <a:prstGeom prst="rect">
            <a:avLst/>
          </a:prstGeom>
          <a:noFill/>
          <a:ln>
            <a:noFill/>
          </a:ln>
        </p:spPr>
      </p:pic>
      <p:sp>
        <p:nvSpPr>
          <p:cNvPr id="2528" name="Google Shape;2528;p171"/>
          <p:cNvSpPr txBox="1"/>
          <p:nvPr/>
        </p:nvSpPr>
        <p:spPr>
          <a:xfrm>
            <a:off x="1243825" y="3671250"/>
            <a:ext cx="2832600" cy="782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latin typeface="Roboto"/>
                <a:ea typeface="Roboto"/>
                <a:cs typeface="Roboto"/>
                <a:sym typeface="Roboto"/>
              </a:rPr>
              <a:t>We should test and evaluate our models each time that we increase the number of epochs to reduce the risk of overfitting.</a:t>
            </a:r>
            <a:endParaRPr b="1">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4" name="Google Shape;2534;p172"/>
          <p:cNvSpPr txBox="1"/>
          <p:nvPr>
            <p:ph type="title"/>
          </p:nvPr>
        </p:nvSpPr>
        <p:spPr>
          <a:xfrm>
            <a:off x="25" y="274800"/>
            <a:ext cx="872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solidFill>
                  <a:srgbClr val="6CCCE6"/>
                </a:solidFill>
              </a:rPr>
              <a:t>A</a:t>
            </a:r>
            <a:r>
              <a:rPr lang="en">
                <a:solidFill>
                  <a:srgbClr val="6CCCE6"/>
                </a:solidFill>
              </a:rPr>
              <a:t> good idea:</a:t>
            </a:r>
            <a:endParaRPr>
              <a:solidFill>
                <a:srgbClr val="6CCCE6"/>
              </a:solidFill>
            </a:endParaRPr>
          </a:p>
          <a:p>
            <a:pPr indent="0" lvl="0" marL="0" rtl="0" algn="l">
              <a:spcBef>
                <a:spcPts val="0"/>
              </a:spcBef>
              <a:spcAft>
                <a:spcPts val="0"/>
              </a:spcAft>
              <a:buNone/>
            </a:pPr>
            <a:r>
              <a:rPr lang="en"/>
              <a:t>Start with a smaller number of training epochs (such as 100) and add more epochs until training loss starts decreasing at a slower rate.</a:t>
            </a:r>
            <a:endParaRPr/>
          </a:p>
        </p:txBody>
      </p:sp>
      <p:sp>
        <p:nvSpPr>
          <p:cNvPr id="2535" name="Google Shape;2535;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1" name="Google Shape;2541;p17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Epochs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42" name="Google Shape;2542;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threshold for the number of epochs can vary greatly between datasets.</a:t>
            </a:r>
            <a:br>
              <a:rPr lang="en">
                <a:solidFill>
                  <a:schemeClr val="dk1"/>
                </a:solidFill>
              </a:rPr>
            </a:br>
            <a:r>
              <a:rPr lang="en">
                <a:solidFill>
                  <a:schemeClr val="dk1"/>
                </a:solidFill>
              </a:rPr>
              <a:t>For example, large datasets with hundreds of thousands of input values can start at 1,000 epochs (or even more!) without the risk of overfitting.</a:t>
            </a:r>
            <a:endParaRPr>
              <a:solidFill>
                <a:schemeClr val="dk1"/>
              </a:solidFill>
            </a:endParaRPr>
          </a:p>
          <a:p>
            <a:pPr indent="0" lvl="0" marL="0" rtl="0" algn="l">
              <a:spcBef>
                <a:spcPts val="800"/>
              </a:spcBef>
              <a:spcAft>
                <a:spcPts val="0"/>
              </a:spcAft>
              <a:buNone/>
            </a:pPr>
            <a:r>
              <a:t/>
            </a:r>
            <a:endParaRPr/>
          </a:p>
        </p:txBody>
      </p:sp>
      <p:sp>
        <p:nvSpPr>
          <p:cNvPr id="2543" name="Google Shape;2543;p173"/>
          <p:cNvSpPr/>
          <p:nvPr/>
        </p:nvSpPr>
        <p:spPr>
          <a:xfrm>
            <a:off x="3068496" y="1853600"/>
            <a:ext cx="2965800" cy="28164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73"/>
          <p:cNvSpPr txBox="1"/>
          <p:nvPr/>
        </p:nvSpPr>
        <p:spPr>
          <a:xfrm>
            <a:off x="6322971" y="4194786"/>
            <a:ext cx="1582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Roboto Medium"/>
                <a:ea typeface="Roboto Medium"/>
                <a:cs typeface="Roboto Medium"/>
                <a:sym typeface="Roboto Medium"/>
              </a:rPr>
              <a:t>Overfitting</a:t>
            </a:r>
            <a:endParaRPr/>
          </a:p>
        </p:txBody>
      </p:sp>
      <p:cxnSp>
        <p:nvCxnSpPr>
          <p:cNvPr id="2545" name="Google Shape;2545;p173"/>
          <p:cNvCxnSpPr/>
          <p:nvPr/>
        </p:nvCxnSpPr>
        <p:spPr>
          <a:xfrm>
            <a:off x="6399856" y="2136441"/>
            <a:ext cx="0" cy="2024400"/>
          </a:xfrm>
          <a:prstGeom prst="straightConnector1">
            <a:avLst/>
          </a:prstGeom>
          <a:noFill/>
          <a:ln cap="flat" cmpd="sng" w="19050">
            <a:solidFill>
              <a:srgbClr val="000000"/>
            </a:solidFill>
            <a:prstDash val="solid"/>
            <a:round/>
            <a:headEnd len="med" w="med" type="stealth"/>
            <a:tailEnd len="med" w="med" type="none"/>
          </a:ln>
        </p:spPr>
      </p:cxnSp>
      <p:cxnSp>
        <p:nvCxnSpPr>
          <p:cNvPr id="2546" name="Google Shape;2546;p173"/>
          <p:cNvCxnSpPr/>
          <p:nvPr/>
        </p:nvCxnSpPr>
        <p:spPr>
          <a:xfrm>
            <a:off x="7412226" y="3148399"/>
            <a:ext cx="0" cy="2024700"/>
          </a:xfrm>
          <a:prstGeom prst="straightConnector1">
            <a:avLst/>
          </a:prstGeom>
          <a:noFill/>
          <a:ln cap="flat" cmpd="sng" w="19050">
            <a:solidFill>
              <a:srgbClr val="000000"/>
            </a:solidFill>
            <a:prstDash val="solid"/>
            <a:round/>
            <a:headEnd len="med" w="med" type="stealth"/>
            <a:tailEnd len="med" w="med" type="none"/>
          </a:ln>
        </p:spPr>
      </p:cxnSp>
      <p:sp>
        <p:nvSpPr>
          <p:cNvPr id="2547" name="Google Shape;2547;p173"/>
          <p:cNvSpPr txBox="1"/>
          <p:nvPr/>
        </p:nvSpPr>
        <p:spPr>
          <a:xfrm>
            <a:off x="6122625" y="2144440"/>
            <a:ext cx="3609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sp>
        <p:nvSpPr>
          <p:cNvPr id="2548" name="Google Shape;2548;p173"/>
          <p:cNvSpPr txBox="1"/>
          <p:nvPr/>
        </p:nvSpPr>
        <p:spPr>
          <a:xfrm>
            <a:off x="8118239" y="4107671"/>
            <a:ext cx="737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2549" name="Google Shape;2549;p173"/>
          <p:cNvSpPr/>
          <p:nvPr/>
        </p:nvSpPr>
        <p:spPr>
          <a:xfrm>
            <a:off x="6506389" y="319344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73"/>
          <p:cNvSpPr/>
          <p:nvPr/>
        </p:nvSpPr>
        <p:spPr>
          <a:xfrm>
            <a:off x="6588877" y="3380878"/>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73"/>
          <p:cNvSpPr/>
          <p:nvPr/>
        </p:nvSpPr>
        <p:spPr>
          <a:xfrm>
            <a:off x="6806345" y="342586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73"/>
          <p:cNvSpPr/>
          <p:nvPr/>
        </p:nvSpPr>
        <p:spPr>
          <a:xfrm>
            <a:off x="6806345" y="359830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73"/>
          <p:cNvSpPr/>
          <p:nvPr/>
        </p:nvSpPr>
        <p:spPr>
          <a:xfrm>
            <a:off x="6986319" y="359830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73"/>
          <p:cNvSpPr/>
          <p:nvPr/>
        </p:nvSpPr>
        <p:spPr>
          <a:xfrm>
            <a:off x="7211286" y="355337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73"/>
          <p:cNvSpPr/>
          <p:nvPr/>
        </p:nvSpPr>
        <p:spPr>
          <a:xfrm>
            <a:off x="7417505" y="355336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73"/>
          <p:cNvSpPr/>
          <p:nvPr/>
        </p:nvSpPr>
        <p:spPr>
          <a:xfrm>
            <a:off x="7623725" y="342585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73"/>
          <p:cNvSpPr/>
          <p:nvPr/>
        </p:nvSpPr>
        <p:spPr>
          <a:xfrm>
            <a:off x="7768320" y="3380868"/>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73"/>
          <p:cNvSpPr/>
          <p:nvPr/>
        </p:nvSpPr>
        <p:spPr>
          <a:xfrm>
            <a:off x="8038280" y="3298338"/>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73"/>
          <p:cNvSpPr/>
          <p:nvPr/>
        </p:nvSpPr>
        <p:spPr>
          <a:xfrm>
            <a:off x="8210814" y="325335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73"/>
          <p:cNvSpPr/>
          <p:nvPr/>
        </p:nvSpPr>
        <p:spPr>
          <a:xfrm>
            <a:off x="8338354" y="3084820"/>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73"/>
          <p:cNvSpPr/>
          <p:nvPr/>
        </p:nvSpPr>
        <p:spPr>
          <a:xfrm>
            <a:off x="8210814" y="3019410"/>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73"/>
          <p:cNvSpPr/>
          <p:nvPr/>
        </p:nvSpPr>
        <p:spPr>
          <a:xfrm>
            <a:off x="8508231" y="325336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73"/>
          <p:cNvSpPr/>
          <p:nvPr/>
        </p:nvSpPr>
        <p:spPr>
          <a:xfrm>
            <a:off x="8423145" y="342586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73"/>
          <p:cNvSpPr/>
          <p:nvPr/>
        </p:nvSpPr>
        <p:spPr>
          <a:xfrm>
            <a:off x="8191998" y="348731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73"/>
          <p:cNvSpPr/>
          <p:nvPr/>
        </p:nvSpPr>
        <p:spPr>
          <a:xfrm>
            <a:off x="7967031" y="359830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73"/>
          <p:cNvSpPr/>
          <p:nvPr/>
        </p:nvSpPr>
        <p:spPr>
          <a:xfrm>
            <a:off x="7697071" y="368089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73"/>
          <p:cNvSpPr/>
          <p:nvPr/>
        </p:nvSpPr>
        <p:spPr>
          <a:xfrm>
            <a:off x="7436243" y="38510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73"/>
          <p:cNvSpPr/>
          <p:nvPr/>
        </p:nvSpPr>
        <p:spPr>
          <a:xfrm>
            <a:off x="7556225" y="3971025"/>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73"/>
          <p:cNvSpPr/>
          <p:nvPr/>
        </p:nvSpPr>
        <p:spPr>
          <a:xfrm>
            <a:off x="7158783" y="3808405"/>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73"/>
          <p:cNvSpPr/>
          <p:nvPr/>
        </p:nvSpPr>
        <p:spPr>
          <a:xfrm>
            <a:off x="6986309" y="38510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73"/>
          <p:cNvSpPr/>
          <p:nvPr/>
        </p:nvSpPr>
        <p:spPr>
          <a:xfrm>
            <a:off x="6506379" y="368089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73"/>
          <p:cNvSpPr/>
          <p:nvPr/>
        </p:nvSpPr>
        <p:spPr>
          <a:xfrm>
            <a:off x="6544241" y="3159531"/>
            <a:ext cx="1993247" cy="750750"/>
          </a:xfrm>
          <a:custGeom>
            <a:rect b="b" l="l" r="r" t="t"/>
            <a:pathLst>
              <a:path extrusionOk="0" h="38143" w="101270">
                <a:moveTo>
                  <a:pt x="101197" y="0"/>
                </a:moveTo>
                <a:cubicBezTo>
                  <a:pt x="101197" y="7781"/>
                  <a:pt x="102363" y="20245"/>
                  <a:pt x="94910" y="22479"/>
                </a:cubicBezTo>
                <a:cubicBezTo>
                  <a:pt x="88140" y="24508"/>
                  <a:pt x="83431" y="8950"/>
                  <a:pt x="76813" y="11430"/>
                </a:cubicBezTo>
                <a:cubicBezTo>
                  <a:pt x="71246" y="13516"/>
                  <a:pt x="77783" y="25815"/>
                  <a:pt x="72622" y="28765"/>
                </a:cubicBezTo>
                <a:cubicBezTo>
                  <a:pt x="66866" y="32055"/>
                  <a:pt x="58966" y="19196"/>
                  <a:pt x="53572" y="23050"/>
                </a:cubicBezTo>
                <a:cubicBezTo>
                  <a:pt x="49526" y="25940"/>
                  <a:pt x="51179" y="37939"/>
                  <a:pt x="46523" y="36195"/>
                </a:cubicBezTo>
                <a:cubicBezTo>
                  <a:pt x="41349" y="34257"/>
                  <a:pt x="38772" y="24899"/>
                  <a:pt x="33379" y="26098"/>
                </a:cubicBezTo>
                <a:cubicBezTo>
                  <a:pt x="29470" y="26967"/>
                  <a:pt x="29261" y="33017"/>
                  <a:pt x="27854" y="36766"/>
                </a:cubicBezTo>
                <a:cubicBezTo>
                  <a:pt x="27662" y="37277"/>
                  <a:pt x="27420" y="38273"/>
                  <a:pt x="26902" y="38100"/>
                </a:cubicBezTo>
                <a:cubicBezTo>
                  <a:pt x="19654" y="35684"/>
                  <a:pt x="23058" y="21505"/>
                  <a:pt x="16424" y="17716"/>
                </a:cubicBezTo>
                <a:cubicBezTo>
                  <a:pt x="12309" y="15366"/>
                  <a:pt x="8753" y="27261"/>
                  <a:pt x="4423" y="25336"/>
                </a:cubicBezTo>
                <a:cubicBezTo>
                  <a:pt x="-1348" y="22770"/>
                  <a:pt x="232" y="13174"/>
                  <a:pt x="232" y="6858"/>
                </a:cubicBezTo>
              </a:path>
            </a:pathLst>
          </a:custGeom>
          <a:noFill/>
          <a:ln cap="flat" cmpd="sng" w="38100">
            <a:solidFill>
              <a:srgbClr val="0000FF"/>
            </a:solidFill>
            <a:prstDash val="solid"/>
            <a:round/>
            <a:headEnd len="med" w="med" type="none"/>
            <a:tailEnd len="med" w="med" type="none"/>
          </a:ln>
        </p:spPr>
      </p:sp>
      <p:sp>
        <p:nvSpPr>
          <p:cNvPr id="2573" name="Google Shape;2573;p173"/>
          <p:cNvSpPr txBox="1"/>
          <p:nvPr/>
        </p:nvSpPr>
        <p:spPr>
          <a:xfrm>
            <a:off x="485271" y="4194786"/>
            <a:ext cx="1582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Medium"/>
                <a:ea typeface="Roboto Medium"/>
                <a:cs typeface="Roboto Medium"/>
                <a:sym typeface="Roboto Medium"/>
              </a:rPr>
              <a:t>Underfitting</a:t>
            </a:r>
            <a:endParaRPr/>
          </a:p>
        </p:txBody>
      </p:sp>
      <p:cxnSp>
        <p:nvCxnSpPr>
          <p:cNvPr id="2574" name="Google Shape;2574;p173"/>
          <p:cNvCxnSpPr/>
          <p:nvPr/>
        </p:nvCxnSpPr>
        <p:spPr>
          <a:xfrm>
            <a:off x="562156" y="2136441"/>
            <a:ext cx="0" cy="2024400"/>
          </a:xfrm>
          <a:prstGeom prst="straightConnector1">
            <a:avLst/>
          </a:prstGeom>
          <a:noFill/>
          <a:ln cap="flat" cmpd="sng" w="19050">
            <a:solidFill>
              <a:srgbClr val="000000"/>
            </a:solidFill>
            <a:prstDash val="solid"/>
            <a:round/>
            <a:headEnd len="med" w="med" type="stealth"/>
            <a:tailEnd len="med" w="med" type="none"/>
          </a:ln>
        </p:spPr>
      </p:cxnSp>
      <p:cxnSp>
        <p:nvCxnSpPr>
          <p:cNvPr id="2575" name="Google Shape;2575;p173"/>
          <p:cNvCxnSpPr/>
          <p:nvPr/>
        </p:nvCxnSpPr>
        <p:spPr>
          <a:xfrm>
            <a:off x="1574526" y="3148399"/>
            <a:ext cx="0" cy="2024700"/>
          </a:xfrm>
          <a:prstGeom prst="straightConnector1">
            <a:avLst/>
          </a:prstGeom>
          <a:noFill/>
          <a:ln cap="flat" cmpd="sng" w="19050">
            <a:solidFill>
              <a:srgbClr val="000000"/>
            </a:solidFill>
            <a:prstDash val="solid"/>
            <a:round/>
            <a:headEnd len="med" w="med" type="stealth"/>
            <a:tailEnd len="med" w="med" type="none"/>
          </a:ln>
        </p:spPr>
      </p:cxnSp>
      <p:sp>
        <p:nvSpPr>
          <p:cNvPr id="2576" name="Google Shape;2576;p173"/>
          <p:cNvSpPr txBox="1"/>
          <p:nvPr/>
        </p:nvSpPr>
        <p:spPr>
          <a:xfrm>
            <a:off x="284925" y="2144440"/>
            <a:ext cx="3609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sp>
        <p:nvSpPr>
          <p:cNvPr id="2577" name="Google Shape;2577;p173"/>
          <p:cNvSpPr txBox="1"/>
          <p:nvPr/>
        </p:nvSpPr>
        <p:spPr>
          <a:xfrm>
            <a:off x="2280539" y="4107671"/>
            <a:ext cx="737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2578" name="Google Shape;2578;p173"/>
          <p:cNvSpPr/>
          <p:nvPr/>
        </p:nvSpPr>
        <p:spPr>
          <a:xfrm>
            <a:off x="668689" y="319344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73"/>
          <p:cNvSpPr/>
          <p:nvPr/>
        </p:nvSpPr>
        <p:spPr>
          <a:xfrm>
            <a:off x="751177" y="3380878"/>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73"/>
          <p:cNvSpPr/>
          <p:nvPr/>
        </p:nvSpPr>
        <p:spPr>
          <a:xfrm>
            <a:off x="968645" y="342586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73"/>
          <p:cNvSpPr/>
          <p:nvPr/>
        </p:nvSpPr>
        <p:spPr>
          <a:xfrm>
            <a:off x="968645" y="359830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73"/>
          <p:cNvSpPr/>
          <p:nvPr/>
        </p:nvSpPr>
        <p:spPr>
          <a:xfrm>
            <a:off x="1148619" y="359830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73"/>
          <p:cNvSpPr/>
          <p:nvPr/>
        </p:nvSpPr>
        <p:spPr>
          <a:xfrm>
            <a:off x="1373586" y="355337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73"/>
          <p:cNvSpPr/>
          <p:nvPr/>
        </p:nvSpPr>
        <p:spPr>
          <a:xfrm>
            <a:off x="1579805" y="355336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3"/>
          <p:cNvSpPr/>
          <p:nvPr/>
        </p:nvSpPr>
        <p:spPr>
          <a:xfrm>
            <a:off x="1786025" y="342585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3"/>
          <p:cNvSpPr/>
          <p:nvPr/>
        </p:nvSpPr>
        <p:spPr>
          <a:xfrm>
            <a:off x="1930620" y="3380868"/>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3"/>
          <p:cNvSpPr/>
          <p:nvPr/>
        </p:nvSpPr>
        <p:spPr>
          <a:xfrm>
            <a:off x="2200580" y="3298338"/>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73"/>
          <p:cNvSpPr/>
          <p:nvPr/>
        </p:nvSpPr>
        <p:spPr>
          <a:xfrm>
            <a:off x="2373114" y="325335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73"/>
          <p:cNvSpPr/>
          <p:nvPr/>
        </p:nvSpPr>
        <p:spPr>
          <a:xfrm>
            <a:off x="2500654" y="3084820"/>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73"/>
          <p:cNvSpPr/>
          <p:nvPr/>
        </p:nvSpPr>
        <p:spPr>
          <a:xfrm>
            <a:off x="2373114" y="3019410"/>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73"/>
          <p:cNvSpPr/>
          <p:nvPr/>
        </p:nvSpPr>
        <p:spPr>
          <a:xfrm>
            <a:off x="2670531" y="325336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73"/>
          <p:cNvSpPr/>
          <p:nvPr/>
        </p:nvSpPr>
        <p:spPr>
          <a:xfrm>
            <a:off x="2585445" y="342586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73"/>
          <p:cNvSpPr/>
          <p:nvPr/>
        </p:nvSpPr>
        <p:spPr>
          <a:xfrm>
            <a:off x="2354298" y="348731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73"/>
          <p:cNvSpPr/>
          <p:nvPr/>
        </p:nvSpPr>
        <p:spPr>
          <a:xfrm>
            <a:off x="2129331" y="3598302"/>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3"/>
          <p:cNvSpPr/>
          <p:nvPr/>
        </p:nvSpPr>
        <p:spPr>
          <a:xfrm>
            <a:off x="1859370" y="368089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73"/>
          <p:cNvSpPr/>
          <p:nvPr/>
        </p:nvSpPr>
        <p:spPr>
          <a:xfrm>
            <a:off x="1598543" y="38510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73"/>
          <p:cNvSpPr/>
          <p:nvPr/>
        </p:nvSpPr>
        <p:spPr>
          <a:xfrm>
            <a:off x="1718525" y="3971025"/>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73"/>
          <p:cNvSpPr/>
          <p:nvPr/>
        </p:nvSpPr>
        <p:spPr>
          <a:xfrm>
            <a:off x="1321083" y="3808405"/>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73"/>
          <p:cNvSpPr/>
          <p:nvPr/>
        </p:nvSpPr>
        <p:spPr>
          <a:xfrm>
            <a:off x="1148609" y="38510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73"/>
          <p:cNvSpPr/>
          <p:nvPr/>
        </p:nvSpPr>
        <p:spPr>
          <a:xfrm>
            <a:off x="668679" y="368089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1" name="Google Shape;2601;p173"/>
          <p:cNvCxnSpPr/>
          <p:nvPr/>
        </p:nvCxnSpPr>
        <p:spPr>
          <a:xfrm flipH="1" rot="10800000">
            <a:off x="712388" y="3457583"/>
            <a:ext cx="2139600" cy="573300"/>
          </a:xfrm>
          <a:prstGeom prst="straightConnector1">
            <a:avLst/>
          </a:prstGeom>
          <a:noFill/>
          <a:ln cap="flat" cmpd="sng" w="38100">
            <a:solidFill>
              <a:srgbClr val="0000FF"/>
            </a:solidFill>
            <a:prstDash val="solid"/>
            <a:round/>
            <a:headEnd len="med" w="med" type="none"/>
            <a:tailEnd len="med" w="med" type="none"/>
          </a:ln>
        </p:spPr>
      </p:cxnSp>
      <p:sp>
        <p:nvSpPr>
          <p:cNvPr id="2602" name="Google Shape;2602;p173"/>
          <p:cNvSpPr txBox="1"/>
          <p:nvPr/>
        </p:nvSpPr>
        <p:spPr>
          <a:xfrm>
            <a:off x="3404115" y="4153385"/>
            <a:ext cx="1582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highlight>
                  <a:srgbClr val="FFFF00"/>
                </a:highlight>
                <a:latin typeface="Roboto Medium"/>
                <a:ea typeface="Roboto Medium"/>
                <a:cs typeface="Roboto Medium"/>
                <a:sym typeface="Roboto Medium"/>
              </a:rPr>
              <a:t>Just Right!</a:t>
            </a:r>
            <a:endParaRPr>
              <a:highlight>
                <a:srgbClr val="FFFF00"/>
              </a:highlight>
            </a:endParaRPr>
          </a:p>
        </p:txBody>
      </p:sp>
      <p:cxnSp>
        <p:nvCxnSpPr>
          <p:cNvPr id="2603" name="Google Shape;2603;p173"/>
          <p:cNvCxnSpPr/>
          <p:nvPr/>
        </p:nvCxnSpPr>
        <p:spPr>
          <a:xfrm>
            <a:off x="3481000" y="2095040"/>
            <a:ext cx="0" cy="2024400"/>
          </a:xfrm>
          <a:prstGeom prst="straightConnector1">
            <a:avLst/>
          </a:prstGeom>
          <a:noFill/>
          <a:ln cap="flat" cmpd="sng" w="19050">
            <a:solidFill>
              <a:srgbClr val="000000"/>
            </a:solidFill>
            <a:prstDash val="solid"/>
            <a:round/>
            <a:headEnd len="med" w="med" type="stealth"/>
            <a:tailEnd len="med" w="med" type="none"/>
          </a:ln>
        </p:spPr>
      </p:cxnSp>
      <p:cxnSp>
        <p:nvCxnSpPr>
          <p:cNvPr id="2604" name="Google Shape;2604;p173"/>
          <p:cNvCxnSpPr/>
          <p:nvPr/>
        </p:nvCxnSpPr>
        <p:spPr>
          <a:xfrm>
            <a:off x="4493370" y="3106999"/>
            <a:ext cx="0" cy="2024700"/>
          </a:xfrm>
          <a:prstGeom prst="straightConnector1">
            <a:avLst/>
          </a:prstGeom>
          <a:noFill/>
          <a:ln cap="flat" cmpd="sng" w="19050">
            <a:solidFill>
              <a:srgbClr val="000000"/>
            </a:solidFill>
            <a:prstDash val="solid"/>
            <a:round/>
            <a:headEnd len="med" w="med" type="stealth"/>
            <a:tailEnd len="med" w="med" type="none"/>
          </a:ln>
        </p:spPr>
      </p:cxnSp>
      <p:sp>
        <p:nvSpPr>
          <p:cNvPr id="2605" name="Google Shape;2605;p173"/>
          <p:cNvSpPr txBox="1"/>
          <p:nvPr/>
        </p:nvSpPr>
        <p:spPr>
          <a:xfrm>
            <a:off x="3203769" y="2103040"/>
            <a:ext cx="3609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a:t>
            </a:r>
            <a:endParaRPr>
              <a:latin typeface="Roboto"/>
              <a:ea typeface="Roboto"/>
              <a:cs typeface="Roboto"/>
              <a:sym typeface="Roboto"/>
            </a:endParaRPr>
          </a:p>
        </p:txBody>
      </p:sp>
      <p:sp>
        <p:nvSpPr>
          <p:cNvPr id="2606" name="Google Shape;2606;p173"/>
          <p:cNvSpPr txBox="1"/>
          <p:nvPr/>
        </p:nvSpPr>
        <p:spPr>
          <a:xfrm>
            <a:off x="5199383" y="4066270"/>
            <a:ext cx="737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x</a:t>
            </a:r>
            <a:endParaRPr>
              <a:latin typeface="Roboto"/>
              <a:ea typeface="Roboto"/>
              <a:cs typeface="Roboto"/>
              <a:sym typeface="Roboto"/>
            </a:endParaRPr>
          </a:p>
        </p:txBody>
      </p:sp>
      <p:sp>
        <p:nvSpPr>
          <p:cNvPr id="2607" name="Google Shape;2607;p173"/>
          <p:cNvSpPr/>
          <p:nvPr/>
        </p:nvSpPr>
        <p:spPr>
          <a:xfrm>
            <a:off x="3587533" y="315204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73"/>
          <p:cNvSpPr/>
          <p:nvPr/>
        </p:nvSpPr>
        <p:spPr>
          <a:xfrm>
            <a:off x="3670021" y="333947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73"/>
          <p:cNvSpPr/>
          <p:nvPr/>
        </p:nvSpPr>
        <p:spPr>
          <a:xfrm>
            <a:off x="3887489" y="338446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73"/>
          <p:cNvSpPr/>
          <p:nvPr/>
        </p:nvSpPr>
        <p:spPr>
          <a:xfrm>
            <a:off x="3887489" y="355690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73"/>
          <p:cNvSpPr/>
          <p:nvPr/>
        </p:nvSpPr>
        <p:spPr>
          <a:xfrm>
            <a:off x="4067463" y="355690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73"/>
          <p:cNvSpPr/>
          <p:nvPr/>
        </p:nvSpPr>
        <p:spPr>
          <a:xfrm>
            <a:off x="4292430" y="351197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73"/>
          <p:cNvSpPr/>
          <p:nvPr/>
        </p:nvSpPr>
        <p:spPr>
          <a:xfrm>
            <a:off x="4498649" y="351196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73"/>
          <p:cNvSpPr/>
          <p:nvPr/>
        </p:nvSpPr>
        <p:spPr>
          <a:xfrm>
            <a:off x="4704869" y="338445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3"/>
          <p:cNvSpPr/>
          <p:nvPr/>
        </p:nvSpPr>
        <p:spPr>
          <a:xfrm>
            <a:off x="4849464" y="33394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3"/>
          <p:cNvSpPr/>
          <p:nvPr/>
        </p:nvSpPr>
        <p:spPr>
          <a:xfrm>
            <a:off x="5119424" y="325693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73"/>
          <p:cNvSpPr/>
          <p:nvPr/>
        </p:nvSpPr>
        <p:spPr>
          <a:xfrm>
            <a:off x="5291958" y="321195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73"/>
          <p:cNvSpPr/>
          <p:nvPr/>
        </p:nvSpPr>
        <p:spPr>
          <a:xfrm>
            <a:off x="5419498" y="3043419"/>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73"/>
          <p:cNvSpPr/>
          <p:nvPr/>
        </p:nvSpPr>
        <p:spPr>
          <a:xfrm>
            <a:off x="5291958" y="2978009"/>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3"/>
          <p:cNvSpPr/>
          <p:nvPr/>
        </p:nvSpPr>
        <p:spPr>
          <a:xfrm>
            <a:off x="5589375" y="3211963"/>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73"/>
          <p:cNvSpPr/>
          <p:nvPr/>
        </p:nvSpPr>
        <p:spPr>
          <a:xfrm>
            <a:off x="5504289" y="338446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73"/>
          <p:cNvSpPr/>
          <p:nvPr/>
        </p:nvSpPr>
        <p:spPr>
          <a:xfrm>
            <a:off x="5273142" y="3445916"/>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73"/>
          <p:cNvSpPr/>
          <p:nvPr/>
        </p:nvSpPr>
        <p:spPr>
          <a:xfrm>
            <a:off x="5048175" y="3556901"/>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73"/>
          <p:cNvSpPr/>
          <p:nvPr/>
        </p:nvSpPr>
        <p:spPr>
          <a:xfrm>
            <a:off x="4778215" y="3639490"/>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73"/>
          <p:cNvSpPr/>
          <p:nvPr/>
        </p:nvSpPr>
        <p:spPr>
          <a:xfrm>
            <a:off x="4517387" y="38096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73"/>
          <p:cNvSpPr/>
          <p:nvPr/>
        </p:nvSpPr>
        <p:spPr>
          <a:xfrm>
            <a:off x="4637369" y="3929625"/>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73"/>
          <p:cNvSpPr/>
          <p:nvPr/>
        </p:nvSpPr>
        <p:spPr>
          <a:xfrm>
            <a:off x="4239928" y="3767005"/>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73"/>
          <p:cNvSpPr/>
          <p:nvPr/>
        </p:nvSpPr>
        <p:spPr>
          <a:xfrm>
            <a:off x="4067453" y="3809667"/>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3"/>
          <p:cNvSpPr/>
          <p:nvPr/>
        </p:nvSpPr>
        <p:spPr>
          <a:xfrm>
            <a:off x="3587523" y="3639490"/>
            <a:ext cx="127500" cy="127500"/>
          </a:xfrm>
          <a:prstGeom prst="rect">
            <a:avLst/>
          </a:prstGeom>
          <a:solidFill>
            <a:srgbClr val="FFAB40"/>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73"/>
          <p:cNvSpPr/>
          <p:nvPr/>
        </p:nvSpPr>
        <p:spPr>
          <a:xfrm>
            <a:off x="3613729" y="3182106"/>
            <a:ext cx="2024677" cy="573561"/>
          </a:xfrm>
          <a:custGeom>
            <a:rect b="b" l="l" r="r" t="t"/>
            <a:pathLst>
              <a:path extrusionOk="0" h="26603" w="81125">
                <a:moveTo>
                  <a:pt x="0" y="13800"/>
                </a:moveTo>
                <a:cubicBezTo>
                  <a:pt x="8110" y="21910"/>
                  <a:pt x="21074" y="28713"/>
                  <a:pt x="32199" y="25927"/>
                </a:cubicBezTo>
                <a:cubicBezTo>
                  <a:pt x="50103" y="21443"/>
                  <a:pt x="64613" y="8246"/>
                  <a:pt x="81125" y="0"/>
                </a:cubicBezTo>
              </a:path>
            </a:pathLst>
          </a:custGeom>
          <a:noFill/>
          <a:ln cap="flat" cmpd="sng" w="38100">
            <a:solidFill>
              <a:srgbClr val="0000FF"/>
            </a:solidFill>
            <a:prstDash val="solid"/>
            <a:round/>
            <a:headEnd len="med" w="med" type="none"/>
            <a:tailEnd len="med" w="med" type="none"/>
          </a:ln>
        </p:spPr>
      </p:sp>
      <p:sp>
        <p:nvSpPr>
          <p:cNvPr id="2631" name="Google Shape;2631;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1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Model O</a:t>
            </a:r>
            <a:r>
              <a:rPr lang="en"/>
              <a:t>ptimization Techniques</a:t>
            </a:r>
            <a:endParaRPr/>
          </a:p>
        </p:txBody>
      </p:sp>
      <p:sp>
        <p:nvSpPr>
          <p:cNvPr id="2637" name="Google Shape;2637;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8" name="Google Shape;2638;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39" name="Google Shape;2639;p174"/>
          <p:cNvPicPr preferRelativeResize="0"/>
          <p:nvPr/>
        </p:nvPicPr>
        <p:blipFill>
          <a:blip r:embed="rId3">
            <a:alphaModFix/>
          </a:blip>
          <a:stretch>
            <a:fillRect/>
          </a:stretch>
        </p:blipFill>
        <p:spPr>
          <a:xfrm>
            <a:off x="447100" y="4283600"/>
            <a:ext cx="466425" cy="518651"/>
          </a:xfrm>
          <a:prstGeom prst="rect">
            <a:avLst/>
          </a:prstGeom>
          <a:noFill/>
          <a:ln>
            <a:noFill/>
          </a:ln>
        </p:spPr>
      </p:pic>
      <p:sp>
        <p:nvSpPr>
          <p:cNvPr id="2640" name="Google Shape;2640;p174"/>
          <p:cNvSpPr txBox="1"/>
          <p:nvPr/>
        </p:nvSpPr>
        <p:spPr>
          <a:xfrm>
            <a:off x="1051000" y="4283601"/>
            <a:ext cx="7818600" cy="47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Roboto"/>
                <a:ea typeface="Roboto"/>
                <a:cs typeface="Roboto"/>
                <a:sym typeface="Roboto"/>
              </a:rPr>
              <a:t>This list is not complete. </a:t>
            </a:r>
            <a:r>
              <a:rPr lang="en">
                <a:latin typeface="Roboto"/>
                <a:ea typeface="Roboto"/>
                <a:cs typeface="Roboto"/>
                <a:sym typeface="Roboto"/>
              </a:rPr>
              <a:t>There are more subtle and specific optimization tweaks that we can perform on TensorFlow neural network models.</a:t>
            </a:r>
            <a:endParaRPr>
              <a:latin typeface="Roboto"/>
              <a:ea typeface="Roboto"/>
              <a:cs typeface="Roboto"/>
              <a:sym typeface="Roboto"/>
            </a:endParaRPr>
          </a:p>
        </p:txBody>
      </p:sp>
      <p:graphicFrame>
        <p:nvGraphicFramePr>
          <p:cNvPr id="2641" name="Google Shape;2641;p174"/>
          <p:cNvGraphicFramePr/>
          <p:nvPr/>
        </p:nvGraphicFramePr>
        <p:xfrm>
          <a:off x="466800" y="858275"/>
          <a:ext cx="3000000" cy="3000000"/>
        </p:xfrm>
        <a:graphic>
          <a:graphicData uri="http://schemas.openxmlformats.org/drawingml/2006/table">
            <a:tbl>
              <a:tblPr>
                <a:noFill/>
                <a:tableStyleId>{2367CBBA-920A-496F-A145-6B35BFC817A2}</a:tableStyleId>
              </a:tblPr>
              <a:tblGrid>
                <a:gridCol w="3154775"/>
                <a:gridCol w="2581550"/>
                <a:gridCol w="2462075"/>
              </a:tblGrid>
              <a:tr h="450150">
                <a:tc>
                  <a:txBody>
                    <a:bodyPr/>
                    <a:lstStyle/>
                    <a:p>
                      <a:pPr indent="0" lvl="0" marL="0" rtl="0" algn="l">
                        <a:spcBef>
                          <a:spcPts val="0"/>
                        </a:spcBef>
                        <a:spcAft>
                          <a:spcPts val="0"/>
                        </a:spcAft>
                        <a:buNone/>
                      </a:pPr>
                      <a:r>
                        <a:rPr lang="en" sz="1800">
                          <a:solidFill>
                            <a:schemeClr val="lt1"/>
                          </a:solidFill>
                          <a:latin typeface="Roboto Medium"/>
                          <a:ea typeface="Roboto Medium"/>
                          <a:cs typeface="Roboto Medium"/>
                          <a:sym typeface="Roboto Medium"/>
                        </a:rPr>
                        <a:t>Hyperparameter adjustment</a:t>
                      </a:r>
                      <a:endParaRPr sz="1800">
                        <a:solidFill>
                          <a:schemeClr val="lt1"/>
                        </a:solidFill>
                        <a:latin typeface="Roboto Medium"/>
                        <a:ea typeface="Roboto Medium"/>
                        <a:cs typeface="Roboto Medium"/>
                        <a:sym typeface="Roboto Medium"/>
                      </a:endParaRPr>
                    </a:p>
                  </a:txBody>
                  <a:tcPr marT="182875" marB="182875" marR="91425" marL="1371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Pros</a:t>
                      </a:r>
                      <a:endParaRPr/>
                    </a:p>
                  </a:txBody>
                  <a:tcPr marT="182875" marB="182875" marR="91425" marL="822950">
                    <a:lnL cap="flat" cmpd="sng" w="9525">
                      <a:solidFill>
                        <a:schemeClr val="lt1"/>
                      </a:solidFill>
                      <a:prstDash val="solid"/>
                      <a:round/>
                      <a:headEnd len="sm" w="sm" type="none"/>
                      <a:tailEnd len="sm" w="sm" type="none"/>
                    </a:lnL>
                    <a:solidFill>
                      <a:srgbClr val="00DFE4"/>
                    </a:solidFill>
                  </a:tcPr>
                </a:tc>
                <a:tc>
                  <a:txBody>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Cons</a:t>
                      </a:r>
                      <a:endParaRPr/>
                    </a:p>
                  </a:txBody>
                  <a:tcPr marT="182875" marB="182875" marR="91425" marL="822950">
                    <a:solidFill>
                      <a:srgbClr val="F75F30"/>
                    </a:solidFill>
                  </a:tcPr>
                </a:tc>
              </a:tr>
              <a:tr h="450150">
                <a:tc>
                  <a:txBody>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Add more neurons</a:t>
                      </a:r>
                      <a:endParaRPr sz="1800">
                        <a:solidFill>
                          <a:schemeClr val="dk1"/>
                        </a:solidFill>
                        <a:latin typeface="Roboto Medium"/>
                        <a:ea typeface="Roboto Medium"/>
                        <a:cs typeface="Roboto Medium"/>
                        <a:sym typeface="Roboto Medium"/>
                      </a:endParaRPr>
                    </a:p>
                  </a:txBody>
                  <a:tcPr marT="91425" marB="91425" marR="91425" marL="1828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Speeds up model,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may reduce loss</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solidFill>
                      <a:srgbClr val="9EF3F6">
                        <a:alpha val="49720"/>
                      </a:srgbClr>
                    </a:solidFill>
                  </a:tcPr>
                </a:tc>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More computational resources required</a:t>
                      </a:r>
                      <a:endParaRPr>
                        <a:latin typeface="Roboto"/>
                        <a:ea typeface="Roboto"/>
                        <a:cs typeface="Roboto"/>
                        <a:sym typeface="Roboto"/>
                      </a:endParaRPr>
                    </a:p>
                  </a:txBody>
                  <a:tcPr marT="91425" marB="91425" marR="91425" marL="91425">
                    <a:solidFill>
                      <a:srgbClr val="FBBCA9">
                        <a:alpha val="48040"/>
                      </a:srgbClr>
                    </a:solidFill>
                  </a:tcPr>
                </a:tc>
              </a:tr>
              <a:tr h="450150">
                <a:tc>
                  <a:txBody>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Add more layers</a:t>
                      </a:r>
                      <a:endParaRPr sz="1800">
                        <a:solidFill>
                          <a:schemeClr val="dk1"/>
                        </a:solidFill>
                        <a:latin typeface="Roboto Medium"/>
                        <a:ea typeface="Roboto Medium"/>
                        <a:cs typeface="Roboto Medium"/>
                        <a:sym typeface="Roboto Medium"/>
                      </a:endParaRPr>
                    </a:p>
                  </a:txBody>
                  <a:tcPr marT="91425" marB="91425" marR="91425" marL="1828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rPr lang="en">
                          <a:latin typeface="Roboto"/>
                          <a:ea typeface="Roboto"/>
                          <a:cs typeface="Roboto"/>
                          <a:sym typeface="Roboto"/>
                        </a:rPr>
                        <a:t>Considers more interactions between variables</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solidFill>
                      <a:srgbClr val="9EF3F6">
                        <a:alpha val="49720"/>
                      </a:srgbClr>
                    </a:solidFill>
                  </a:tcPr>
                </a:tc>
                <a:tc>
                  <a:txBody>
                    <a:bodyPr/>
                    <a:lstStyle/>
                    <a:p>
                      <a:pPr indent="0" lvl="0" marL="0" rtl="0" algn="l">
                        <a:spcBef>
                          <a:spcPts val="0"/>
                        </a:spcBef>
                        <a:spcAft>
                          <a:spcPts val="0"/>
                        </a:spcAft>
                        <a:buNone/>
                      </a:pPr>
                      <a:r>
                        <a:rPr lang="en">
                          <a:latin typeface="Roboto"/>
                          <a:ea typeface="Roboto"/>
                          <a:cs typeface="Roboto"/>
                          <a:sym typeface="Roboto"/>
                        </a:rPr>
                        <a:t>More computational resources required</a:t>
                      </a:r>
                      <a:endParaRPr>
                        <a:latin typeface="Roboto"/>
                        <a:ea typeface="Roboto"/>
                        <a:cs typeface="Roboto"/>
                        <a:sym typeface="Roboto"/>
                      </a:endParaRPr>
                    </a:p>
                  </a:txBody>
                  <a:tcPr marT="91425" marB="91425" marR="91425" marL="91425">
                    <a:solidFill>
                      <a:srgbClr val="FBBCA9">
                        <a:alpha val="48040"/>
                      </a:srgbClr>
                    </a:solidFill>
                  </a:tcPr>
                </a:tc>
              </a:tr>
              <a:tr h="450150">
                <a:tc>
                  <a:txBody>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Change activation function</a:t>
                      </a:r>
                      <a:endParaRPr sz="1800">
                        <a:solidFill>
                          <a:schemeClr val="dk1"/>
                        </a:solidFill>
                        <a:latin typeface="Roboto Medium"/>
                        <a:ea typeface="Roboto Medium"/>
                        <a:cs typeface="Roboto Medium"/>
                        <a:sym typeface="Roboto Medium"/>
                      </a:endParaRPr>
                    </a:p>
                  </a:txBody>
                  <a:tcPr marT="91425" marB="91425" marR="91425" marL="1828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rPr lang="en">
                          <a:latin typeface="Roboto"/>
                          <a:ea typeface="Roboto"/>
                          <a:cs typeface="Roboto"/>
                          <a:sym typeface="Roboto"/>
                        </a:rPr>
                        <a:t>Drastically changes how a model interprets inputs</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solidFill>
                      <a:srgbClr val="9EF3F6">
                        <a:alpha val="49720"/>
                      </a:srgbClr>
                    </a:solidFill>
                  </a:tcPr>
                </a:tc>
                <a:tc>
                  <a:txBody>
                    <a:bodyPr/>
                    <a:lstStyle/>
                    <a:p>
                      <a:pPr indent="0" lvl="0" marL="0" rtl="0" algn="l">
                        <a:spcBef>
                          <a:spcPts val="0"/>
                        </a:spcBef>
                        <a:spcAft>
                          <a:spcPts val="0"/>
                        </a:spcAft>
                        <a:buNone/>
                      </a:pPr>
                      <a:r>
                        <a:rPr lang="en">
                          <a:latin typeface="Roboto"/>
                          <a:ea typeface="Roboto"/>
                          <a:cs typeface="Roboto"/>
                          <a:sym typeface="Roboto"/>
                        </a:rPr>
                        <a:t>Not all new interpretations are effective</a:t>
                      </a:r>
                      <a:endParaRPr>
                        <a:latin typeface="Roboto"/>
                        <a:ea typeface="Roboto"/>
                        <a:cs typeface="Roboto"/>
                        <a:sym typeface="Roboto"/>
                      </a:endParaRPr>
                    </a:p>
                  </a:txBody>
                  <a:tcPr marT="91425" marB="91425" marR="91425" marL="91425">
                    <a:solidFill>
                      <a:srgbClr val="FBBCA9">
                        <a:alpha val="48040"/>
                      </a:srgbClr>
                    </a:solidFill>
                  </a:tcPr>
                </a:tc>
              </a:tr>
              <a:tr h="450150">
                <a:tc>
                  <a:txBody>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Add more epochs</a:t>
                      </a:r>
                      <a:endParaRPr sz="1800">
                        <a:solidFill>
                          <a:schemeClr val="dk1"/>
                        </a:solidFill>
                        <a:latin typeface="Roboto Medium"/>
                        <a:ea typeface="Roboto Medium"/>
                        <a:cs typeface="Roboto Medium"/>
                        <a:sym typeface="Roboto Medium"/>
                      </a:endParaRPr>
                    </a:p>
                  </a:txBody>
                  <a:tcPr marT="91425" marB="91425" marR="91425" marL="1828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rPr lang="en">
                          <a:latin typeface="Roboto"/>
                          <a:ea typeface="Roboto"/>
                          <a:cs typeface="Roboto"/>
                          <a:sym typeface="Roboto"/>
                        </a:rPr>
                        <a:t>Increase likelihood that </a:t>
                      </a:r>
                      <a:br>
                        <a:rPr lang="en">
                          <a:latin typeface="Roboto"/>
                          <a:ea typeface="Roboto"/>
                          <a:cs typeface="Roboto"/>
                          <a:sym typeface="Roboto"/>
                        </a:rPr>
                      </a:br>
                      <a:r>
                        <a:rPr lang="en">
                          <a:latin typeface="Roboto"/>
                          <a:ea typeface="Roboto"/>
                          <a:cs typeface="Roboto"/>
                          <a:sym typeface="Roboto"/>
                        </a:rPr>
                        <a:t>model will achieve optimal weight coefficients</a:t>
                      </a:r>
                      <a:endParaRPr>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solidFill>
                      <a:srgbClr val="9EF3F6">
                        <a:alpha val="49720"/>
                      </a:srgbClr>
                    </a:solidFill>
                  </a:tcPr>
                </a:tc>
                <a:tc>
                  <a:txBody>
                    <a:bodyPr/>
                    <a:lstStyle/>
                    <a:p>
                      <a:pPr indent="0" lvl="0" marL="0" rtl="0" algn="l">
                        <a:spcBef>
                          <a:spcPts val="0"/>
                        </a:spcBef>
                        <a:spcAft>
                          <a:spcPts val="0"/>
                        </a:spcAft>
                        <a:buNone/>
                      </a:pPr>
                      <a:r>
                        <a:rPr lang="en">
                          <a:latin typeface="Roboto"/>
                          <a:ea typeface="Roboto"/>
                          <a:cs typeface="Roboto"/>
                          <a:sym typeface="Roboto"/>
                        </a:rPr>
                        <a:t>Increased risk of overfitting</a:t>
                      </a:r>
                      <a:endParaRPr>
                        <a:latin typeface="Roboto"/>
                        <a:ea typeface="Roboto"/>
                        <a:cs typeface="Roboto"/>
                        <a:sym typeface="Roboto"/>
                      </a:endParaRPr>
                    </a:p>
                  </a:txBody>
                  <a:tcPr marT="91425" marB="91425" marR="91425" marL="91425">
                    <a:solidFill>
                      <a:srgbClr val="FBBCA9">
                        <a:alpha val="48040"/>
                      </a:srgbClr>
                    </a:solidFill>
                  </a:tcPr>
                </a:tc>
              </a:tr>
            </a:tbl>
          </a:graphicData>
        </a:graphic>
      </p:graphicFrame>
      <p:grpSp>
        <p:nvGrpSpPr>
          <p:cNvPr id="2642" name="Google Shape;2642;p174"/>
          <p:cNvGrpSpPr/>
          <p:nvPr/>
        </p:nvGrpSpPr>
        <p:grpSpPr>
          <a:xfrm>
            <a:off x="6295552" y="745343"/>
            <a:ext cx="624484" cy="616840"/>
            <a:chOff x="6428225" y="716575"/>
            <a:chExt cx="983750" cy="971707"/>
          </a:xfrm>
        </p:grpSpPr>
        <p:sp>
          <p:nvSpPr>
            <p:cNvPr id="2643" name="Google Shape;2643;p174"/>
            <p:cNvSpPr/>
            <p:nvPr/>
          </p:nvSpPr>
          <p:spPr>
            <a:xfrm>
              <a:off x="6449275" y="716575"/>
              <a:ext cx="962700" cy="971700"/>
            </a:xfrm>
            <a:prstGeom prst="rect">
              <a:avLst/>
            </a:prstGeom>
            <a:solidFill>
              <a:schemeClr val="lt1"/>
            </a:solidFill>
            <a:ln cap="flat" cmpd="sng" w="9525">
              <a:solidFill>
                <a:srgbClr val="F75F3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4" name="Google Shape;2644;p174"/>
            <p:cNvPicPr preferRelativeResize="0"/>
            <p:nvPr/>
          </p:nvPicPr>
          <p:blipFill rotWithShape="1">
            <a:blip r:embed="rId4">
              <a:alphaModFix/>
            </a:blip>
            <a:srcRect b="0" l="0" r="0" t="0"/>
            <a:stretch/>
          </p:blipFill>
          <p:spPr>
            <a:xfrm>
              <a:off x="6428225" y="725696"/>
              <a:ext cx="962563" cy="962586"/>
            </a:xfrm>
            <a:prstGeom prst="rect">
              <a:avLst/>
            </a:prstGeom>
            <a:noFill/>
            <a:ln>
              <a:noFill/>
            </a:ln>
            <a:effectLst>
              <a:outerShdw blurRad="57150" rotWithShape="0" algn="bl" dir="5400000" dist="19050">
                <a:srgbClr val="A9B7C0">
                  <a:alpha val="63000"/>
                </a:srgbClr>
              </a:outerShdw>
            </a:effectLst>
          </p:spPr>
        </p:pic>
      </p:grpSp>
      <p:grpSp>
        <p:nvGrpSpPr>
          <p:cNvPr id="2645" name="Google Shape;2645;p174"/>
          <p:cNvGrpSpPr/>
          <p:nvPr/>
        </p:nvGrpSpPr>
        <p:grpSpPr>
          <a:xfrm>
            <a:off x="3709964" y="745343"/>
            <a:ext cx="611122" cy="616835"/>
            <a:chOff x="4188050" y="716575"/>
            <a:chExt cx="962700" cy="971700"/>
          </a:xfrm>
        </p:grpSpPr>
        <p:sp>
          <p:nvSpPr>
            <p:cNvPr id="2646" name="Google Shape;2646;p174"/>
            <p:cNvSpPr/>
            <p:nvPr/>
          </p:nvSpPr>
          <p:spPr>
            <a:xfrm>
              <a:off x="4188050" y="716575"/>
              <a:ext cx="962700" cy="971700"/>
            </a:xfrm>
            <a:prstGeom prst="rect">
              <a:avLst/>
            </a:prstGeom>
            <a:solidFill>
              <a:schemeClr val="lt1"/>
            </a:solidFill>
            <a:ln cap="flat" cmpd="sng" w="9525">
              <a:solidFill>
                <a:srgbClr val="00DFE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7" name="Google Shape;2647;p174"/>
            <p:cNvPicPr preferRelativeResize="0"/>
            <p:nvPr/>
          </p:nvPicPr>
          <p:blipFill>
            <a:blip r:embed="rId5">
              <a:alphaModFix/>
            </a:blip>
            <a:stretch>
              <a:fillRect/>
            </a:stretch>
          </p:blipFill>
          <p:spPr>
            <a:xfrm>
              <a:off x="4188119" y="721147"/>
              <a:ext cx="962564" cy="962573"/>
            </a:xfrm>
            <a:prstGeom prst="rect">
              <a:avLst/>
            </a:prstGeom>
            <a:noFill/>
            <a:ln>
              <a:noFill/>
            </a:ln>
            <a:effectLst>
              <a:outerShdw blurRad="57150" rotWithShape="0" algn="bl" dir="5400000" dist="19050">
                <a:srgbClr val="A9B7C0">
                  <a:alpha val="56000"/>
                </a:srgbClr>
              </a:outerShdw>
            </a:effectLst>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3" name="Google Shape;2653;p1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17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 the Guesswork Out of</a:t>
            </a:r>
            <a:br>
              <a:rPr lang="en"/>
            </a:br>
            <a:r>
              <a:rPr lang="en"/>
              <a:t>Model Optimization</a:t>
            </a:r>
            <a:endParaRPr/>
          </a:p>
        </p:txBody>
      </p:sp>
      <p:sp>
        <p:nvSpPr>
          <p:cNvPr id="2659" name="Google Shape;2659;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0" name="Google Shape;2660;p1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7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 the Guesswork Out of Model Optimization </a:t>
            </a:r>
            <a:endParaRPr/>
          </a:p>
        </p:txBody>
      </p:sp>
      <p:sp>
        <p:nvSpPr>
          <p:cNvPr id="2666" name="Google Shape;2666;p1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Model optimization is often the most tedious and critical step in designing an effective machine learning model. Small changes to neural network model hyperparameters can cause large changes to overall model performance.</a:t>
            </a:r>
            <a:endParaRPr/>
          </a:p>
        </p:txBody>
      </p:sp>
      <p:sp>
        <p:nvSpPr>
          <p:cNvPr id="2667" name="Google Shape;2667;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8" name="Google Shape;2668;p1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9" name="Google Shape;2669;p177"/>
          <p:cNvSpPr/>
          <p:nvPr/>
        </p:nvSpPr>
        <p:spPr>
          <a:xfrm>
            <a:off x="3000590" y="2310124"/>
            <a:ext cx="390300" cy="390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77"/>
          <p:cNvSpPr/>
          <p:nvPr/>
        </p:nvSpPr>
        <p:spPr>
          <a:xfrm>
            <a:off x="2150438" y="231020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77"/>
          <p:cNvSpPr/>
          <p:nvPr/>
        </p:nvSpPr>
        <p:spPr>
          <a:xfrm>
            <a:off x="2150438" y="276524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77"/>
          <p:cNvSpPr/>
          <p:nvPr/>
        </p:nvSpPr>
        <p:spPr>
          <a:xfrm>
            <a:off x="2150438" y="322028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77"/>
          <p:cNvSpPr/>
          <p:nvPr/>
        </p:nvSpPr>
        <p:spPr>
          <a:xfrm>
            <a:off x="2150438" y="367532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77"/>
          <p:cNvSpPr/>
          <p:nvPr/>
        </p:nvSpPr>
        <p:spPr>
          <a:xfrm>
            <a:off x="2150438" y="413036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77"/>
          <p:cNvSpPr/>
          <p:nvPr/>
        </p:nvSpPr>
        <p:spPr>
          <a:xfrm>
            <a:off x="1295957" y="231020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77"/>
          <p:cNvSpPr/>
          <p:nvPr/>
        </p:nvSpPr>
        <p:spPr>
          <a:xfrm>
            <a:off x="1295957" y="276524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77"/>
          <p:cNvSpPr/>
          <p:nvPr/>
        </p:nvSpPr>
        <p:spPr>
          <a:xfrm>
            <a:off x="1295957" y="322028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77"/>
          <p:cNvSpPr/>
          <p:nvPr/>
        </p:nvSpPr>
        <p:spPr>
          <a:xfrm>
            <a:off x="1295957" y="367532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77"/>
          <p:cNvSpPr/>
          <p:nvPr/>
        </p:nvSpPr>
        <p:spPr>
          <a:xfrm>
            <a:off x="1295957" y="413036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77"/>
          <p:cNvSpPr/>
          <p:nvPr/>
        </p:nvSpPr>
        <p:spPr>
          <a:xfrm>
            <a:off x="441476" y="2310124"/>
            <a:ext cx="390300" cy="390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77"/>
          <p:cNvSpPr/>
          <p:nvPr/>
        </p:nvSpPr>
        <p:spPr>
          <a:xfrm>
            <a:off x="441476" y="2765164"/>
            <a:ext cx="390300" cy="390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2" name="Google Shape;2682;p177"/>
          <p:cNvCxnSpPr/>
          <p:nvPr/>
        </p:nvCxnSpPr>
        <p:spPr>
          <a:xfrm flipH="1" rot="10800000">
            <a:off x="2536416" y="2505336"/>
            <a:ext cx="464100" cy="455100"/>
          </a:xfrm>
          <a:prstGeom prst="straightConnector1">
            <a:avLst/>
          </a:prstGeom>
          <a:noFill/>
          <a:ln cap="flat" cmpd="sng" w="9525">
            <a:solidFill>
              <a:srgbClr val="595959"/>
            </a:solidFill>
            <a:prstDash val="solid"/>
            <a:round/>
            <a:headEnd len="med" w="med" type="none"/>
            <a:tailEnd len="med" w="med" type="none"/>
          </a:ln>
        </p:spPr>
      </p:cxnSp>
      <p:cxnSp>
        <p:nvCxnSpPr>
          <p:cNvPr id="2683" name="Google Shape;2683;p177"/>
          <p:cNvCxnSpPr/>
          <p:nvPr/>
        </p:nvCxnSpPr>
        <p:spPr>
          <a:xfrm flipH="1" rot="10800000">
            <a:off x="2536363" y="2505265"/>
            <a:ext cx="464100" cy="910200"/>
          </a:xfrm>
          <a:prstGeom prst="straightConnector1">
            <a:avLst/>
          </a:prstGeom>
          <a:noFill/>
          <a:ln cap="flat" cmpd="sng" w="9525">
            <a:solidFill>
              <a:srgbClr val="595959"/>
            </a:solidFill>
            <a:prstDash val="solid"/>
            <a:round/>
            <a:headEnd len="med" w="med" type="none"/>
            <a:tailEnd len="med" w="med" type="none"/>
          </a:ln>
        </p:spPr>
      </p:cxnSp>
      <p:cxnSp>
        <p:nvCxnSpPr>
          <p:cNvPr id="2684" name="Google Shape;2684;p177"/>
          <p:cNvCxnSpPr/>
          <p:nvPr/>
        </p:nvCxnSpPr>
        <p:spPr>
          <a:xfrm flipH="1" rot="10800000">
            <a:off x="2536363" y="2505473"/>
            <a:ext cx="464100" cy="1365000"/>
          </a:xfrm>
          <a:prstGeom prst="straightConnector1">
            <a:avLst/>
          </a:prstGeom>
          <a:noFill/>
          <a:ln cap="flat" cmpd="sng" w="9525">
            <a:solidFill>
              <a:srgbClr val="595959"/>
            </a:solidFill>
            <a:prstDash val="solid"/>
            <a:round/>
            <a:headEnd len="med" w="med" type="none"/>
            <a:tailEnd len="med" w="med" type="none"/>
          </a:ln>
        </p:spPr>
      </p:cxnSp>
      <p:cxnSp>
        <p:nvCxnSpPr>
          <p:cNvPr id="2685" name="Google Shape;2685;p177"/>
          <p:cNvCxnSpPr/>
          <p:nvPr/>
        </p:nvCxnSpPr>
        <p:spPr>
          <a:xfrm flipH="1">
            <a:off x="2536482" y="2505401"/>
            <a:ext cx="464100" cy="1820100"/>
          </a:xfrm>
          <a:prstGeom prst="straightConnector1">
            <a:avLst/>
          </a:prstGeom>
          <a:noFill/>
          <a:ln cap="flat" cmpd="sng" w="9525">
            <a:solidFill>
              <a:srgbClr val="595959"/>
            </a:solidFill>
            <a:prstDash val="solid"/>
            <a:round/>
            <a:headEnd len="med" w="med" type="none"/>
            <a:tailEnd len="med" w="med" type="none"/>
          </a:ln>
        </p:spPr>
      </p:cxnSp>
      <p:cxnSp>
        <p:nvCxnSpPr>
          <p:cNvPr id="2686" name="Google Shape;2686;p177"/>
          <p:cNvCxnSpPr/>
          <p:nvPr/>
        </p:nvCxnSpPr>
        <p:spPr>
          <a:xfrm rot="10800000">
            <a:off x="2536482" y="2505401"/>
            <a:ext cx="464100" cy="0"/>
          </a:xfrm>
          <a:prstGeom prst="straightConnector1">
            <a:avLst/>
          </a:prstGeom>
          <a:noFill/>
          <a:ln cap="flat" cmpd="sng" w="9525">
            <a:solidFill>
              <a:srgbClr val="595959"/>
            </a:solidFill>
            <a:prstDash val="solid"/>
            <a:round/>
            <a:headEnd len="med" w="med" type="none"/>
            <a:tailEnd len="med" w="med" type="none"/>
          </a:ln>
        </p:spPr>
      </p:cxnSp>
      <p:cxnSp>
        <p:nvCxnSpPr>
          <p:cNvPr id="2687" name="Google Shape;2687;p177"/>
          <p:cNvCxnSpPr/>
          <p:nvPr/>
        </p:nvCxnSpPr>
        <p:spPr>
          <a:xfrm rot="10800000">
            <a:off x="831547" y="2506845"/>
            <a:ext cx="458100" cy="0"/>
          </a:xfrm>
          <a:prstGeom prst="straightConnector1">
            <a:avLst/>
          </a:prstGeom>
          <a:noFill/>
          <a:ln cap="flat" cmpd="sng" w="9525">
            <a:solidFill>
              <a:srgbClr val="595959"/>
            </a:solidFill>
            <a:prstDash val="solid"/>
            <a:round/>
            <a:headEnd len="med" w="med" type="none"/>
            <a:tailEnd len="med" w="med" type="none"/>
          </a:ln>
        </p:spPr>
      </p:cxnSp>
      <p:cxnSp>
        <p:nvCxnSpPr>
          <p:cNvPr id="2688" name="Google Shape;2688;p177"/>
          <p:cNvCxnSpPr/>
          <p:nvPr/>
        </p:nvCxnSpPr>
        <p:spPr>
          <a:xfrm flipH="1" rot="10800000">
            <a:off x="832856" y="2505367"/>
            <a:ext cx="458100" cy="454800"/>
          </a:xfrm>
          <a:prstGeom prst="straightConnector1">
            <a:avLst/>
          </a:prstGeom>
          <a:noFill/>
          <a:ln cap="flat" cmpd="sng" w="9525">
            <a:solidFill>
              <a:srgbClr val="595959"/>
            </a:solidFill>
            <a:prstDash val="solid"/>
            <a:round/>
            <a:headEnd len="med" w="med" type="none"/>
            <a:tailEnd len="med" w="med" type="none"/>
          </a:ln>
        </p:spPr>
      </p:cxnSp>
      <p:cxnSp>
        <p:nvCxnSpPr>
          <p:cNvPr id="2689" name="Google Shape;2689;p177"/>
          <p:cNvCxnSpPr/>
          <p:nvPr/>
        </p:nvCxnSpPr>
        <p:spPr>
          <a:xfrm>
            <a:off x="831753" y="2505287"/>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690" name="Google Shape;2690;p177"/>
          <p:cNvCxnSpPr/>
          <p:nvPr/>
        </p:nvCxnSpPr>
        <p:spPr>
          <a:xfrm>
            <a:off x="832856" y="2960374"/>
            <a:ext cx="458100" cy="0"/>
          </a:xfrm>
          <a:prstGeom prst="straightConnector1">
            <a:avLst/>
          </a:prstGeom>
          <a:noFill/>
          <a:ln cap="flat" cmpd="sng" w="9525">
            <a:solidFill>
              <a:srgbClr val="595959"/>
            </a:solidFill>
            <a:prstDash val="solid"/>
            <a:round/>
            <a:headEnd len="med" w="med" type="none"/>
            <a:tailEnd len="med" w="med" type="none"/>
          </a:ln>
        </p:spPr>
      </p:cxnSp>
      <p:cxnSp>
        <p:nvCxnSpPr>
          <p:cNvPr id="2691" name="Google Shape;2691;p177"/>
          <p:cNvCxnSpPr/>
          <p:nvPr/>
        </p:nvCxnSpPr>
        <p:spPr>
          <a:xfrm>
            <a:off x="831752" y="2505256"/>
            <a:ext cx="458100" cy="910200"/>
          </a:xfrm>
          <a:prstGeom prst="straightConnector1">
            <a:avLst/>
          </a:prstGeom>
          <a:noFill/>
          <a:ln cap="flat" cmpd="sng" w="9525">
            <a:solidFill>
              <a:srgbClr val="595959"/>
            </a:solidFill>
            <a:prstDash val="solid"/>
            <a:round/>
            <a:headEnd len="med" w="med" type="none"/>
            <a:tailEnd len="med" w="med" type="none"/>
          </a:ln>
        </p:spPr>
      </p:cxnSp>
      <p:cxnSp>
        <p:nvCxnSpPr>
          <p:cNvPr id="2692" name="Google Shape;2692;p177"/>
          <p:cNvCxnSpPr/>
          <p:nvPr/>
        </p:nvCxnSpPr>
        <p:spPr>
          <a:xfrm>
            <a:off x="831752" y="2505256"/>
            <a:ext cx="458100" cy="1365000"/>
          </a:xfrm>
          <a:prstGeom prst="straightConnector1">
            <a:avLst/>
          </a:prstGeom>
          <a:noFill/>
          <a:ln cap="flat" cmpd="sng" w="9525">
            <a:solidFill>
              <a:schemeClr val="dk2"/>
            </a:solidFill>
            <a:prstDash val="solid"/>
            <a:round/>
            <a:headEnd len="med" w="med" type="none"/>
            <a:tailEnd len="med" w="med" type="none"/>
          </a:ln>
        </p:spPr>
      </p:cxnSp>
      <p:cxnSp>
        <p:nvCxnSpPr>
          <p:cNvPr id="2693" name="Google Shape;2693;p177"/>
          <p:cNvCxnSpPr/>
          <p:nvPr/>
        </p:nvCxnSpPr>
        <p:spPr>
          <a:xfrm>
            <a:off x="831752" y="2505256"/>
            <a:ext cx="458100" cy="1820100"/>
          </a:xfrm>
          <a:prstGeom prst="straightConnector1">
            <a:avLst/>
          </a:prstGeom>
          <a:noFill/>
          <a:ln cap="flat" cmpd="sng" w="9525">
            <a:solidFill>
              <a:schemeClr val="dk2"/>
            </a:solidFill>
            <a:prstDash val="solid"/>
            <a:round/>
            <a:headEnd len="med" w="med" type="none"/>
            <a:tailEnd len="med" w="med" type="none"/>
          </a:ln>
        </p:spPr>
      </p:cxnSp>
      <p:cxnSp>
        <p:nvCxnSpPr>
          <p:cNvPr id="2694" name="Google Shape;2694;p177"/>
          <p:cNvCxnSpPr/>
          <p:nvPr/>
        </p:nvCxnSpPr>
        <p:spPr>
          <a:xfrm>
            <a:off x="831752" y="2960296"/>
            <a:ext cx="458100" cy="455100"/>
          </a:xfrm>
          <a:prstGeom prst="straightConnector1">
            <a:avLst/>
          </a:prstGeom>
          <a:noFill/>
          <a:ln cap="flat" cmpd="sng" w="9525">
            <a:solidFill>
              <a:schemeClr val="dk2"/>
            </a:solidFill>
            <a:prstDash val="solid"/>
            <a:round/>
            <a:headEnd len="med" w="med" type="none"/>
            <a:tailEnd len="med" w="med" type="none"/>
          </a:ln>
        </p:spPr>
      </p:cxnSp>
      <p:cxnSp>
        <p:nvCxnSpPr>
          <p:cNvPr id="2695" name="Google Shape;2695;p177"/>
          <p:cNvCxnSpPr/>
          <p:nvPr/>
        </p:nvCxnSpPr>
        <p:spPr>
          <a:xfrm>
            <a:off x="831752" y="2960296"/>
            <a:ext cx="458100" cy="910200"/>
          </a:xfrm>
          <a:prstGeom prst="straightConnector1">
            <a:avLst/>
          </a:prstGeom>
          <a:noFill/>
          <a:ln cap="flat" cmpd="sng" w="9525">
            <a:solidFill>
              <a:schemeClr val="dk2"/>
            </a:solidFill>
            <a:prstDash val="solid"/>
            <a:round/>
            <a:headEnd len="med" w="med" type="none"/>
            <a:tailEnd len="med" w="med" type="none"/>
          </a:ln>
        </p:spPr>
      </p:cxnSp>
      <p:cxnSp>
        <p:nvCxnSpPr>
          <p:cNvPr id="2696" name="Google Shape;2696;p177"/>
          <p:cNvCxnSpPr/>
          <p:nvPr/>
        </p:nvCxnSpPr>
        <p:spPr>
          <a:xfrm>
            <a:off x="831752" y="2960296"/>
            <a:ext cx="458100" cy="1365000"/>
          </a:xfrm>
          <a:prstGeom prst="straightConnector1">
            <a:avLst/>
          </a:prstGeom>
          <a:noFill/>
          <a:ln cap="flat" cmpd="sng" w="9525">
            <a:solidFill>
              <a:schemeClr val="dk2"/>
            </a:solidFill>
            <a:prstDash val="solid"/>
            <a:round/>
            <a:headEnd len="med" w="med" type="none"/>
            <a:tailEnd len="med" w="med" type="none"/>
          </a:ln>
        </p:spPr>
      </p:cxnSp>
      <p:cxnSp>
        <p:nvCxnSpPr>
          <p:cNvPr id="2697" name="Google Shape;2697;p177"/>
          <p:cNvCxnSpPr/>
          <p:nvPr/>
        </p:nvCxnSpPr>
        <p:spPr>
          <a:xfrm flipH="1" rot="10800000">
            <a:off x="1681218" y="2504586"/>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698" name="Google Shape;2698;p177"/>
          <p:cNvCxnSpPr/>
          <p:nvPr/>
        </p:nvCxnSpPr>
        <p:spPr>
          <a:xfrm>
            <a:off x="1681218" y="2504646"/>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699" name="Google Shape;2699;p177"/>
          <p:cNvCxnSpPr/>
          <p:nvPr/>
        </p:nvCxnSpPr>
        <p:spPr>
          <a:xfrm>
            <a:off x="1681218" y="2959686"/>
            <a:ext cx="463800" cy="0"/>
          </a:xfrm>
          <a:prstGeom prst="straightConnector1">
            <a:avLst/>
          </a:prstGeom>
          <a:noFill/>
          <a:ln cap="flat" cmpd="sng" w="9525">
            <a:solidFill>
              <a:srgbClr val="595959"/>
            </a:solidFill>
            <a:prstDash val="solid"/>
            <a:round/>
            <a:headEnd len="med" w="med" type="none"/>
            <a:tailEnd len="med" w="med" type="none"/>
          </a:ln>
        </p:spPr>
      </p:cxnSp>
      <p:cxnSp>
        <p:nvCxnSpPr>
          <p:cNvPr id="2700" name="Google Shape;2700;p177"/>
          <p:cNvCxnSpPr/>
          <p:nvPr/>
        </p:nvCxnSpPr>
        <p:spPr>
          <a:xfrm>
            <a:off x="1681218" y="2504646"/>
            <a:ext cx="463800" cy="909900"/>
          </a:xfrm>
          <a:prstGeom prst="straightConnector1">
            <a:avLst/>
          </a:prstGeom>
          <a:noFill/>
          <a:ln cap="flat" cmpd="sng" w="9525">
            <a:solidFill>
              <a:srgbClr val="595959"/>
            </a:solidFill>
            <a:prstDash val="solid"/>
            <a:round/>
            <a:headEnd len="med" w="med" type="none"/>
            <a:tailEnd len="med" w="med" type="none"/>
          </a:ln>
        </p:spPr>
      </p:cxnSp>
      <p:cxnSp>
        <p:nvCxnSpPr>
          <p:cNvPr id="2701" name="Google Shape;2701;p177"/>
          <p:cNvCxnSpPr/>
          <p:nvPr/>
        </p:nvCxnSpPr>
        <p:spPr>
          <a:xfrm>
            <a:off x="1681218" y="2959686"/>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702" name="Google Shape;2702;p177"/>
          <p:cNvCxnSpPr/>
          <p:nvPr/>
        </p:nvCxnSpPr>
        <p:spPr>
          <a:xfrm flipH="1" rot="10800000">
            <a:off x="1681218" y="2504825"/>
            <a:ext cx="463800" cy="909900"/>
          </a:xfrm>
          <a:prstGeom prst="straightConnector1">
            <a:avLst/>
          </a:prstGeom>
          <a:noFill/>
          <a:ln cap="flat" cmpd="sng" w="9525">
            <a:solidFill>
              <a:srgbClr val="595959"/>
            </a:solidFill>
            <a:prstDash val="solid"/>
            <a:round/>
            <a:headEnd len="med" w="med" type="none"/>
            <a:tailEnd len="med" w="med" type="none"/>
          </a:ln>
        </p:spPr>
      </p:cxnSp>
      <p:cxnSp>
        <p:nvCxnSpPr>
          <p:cNvPr id="2703" name="Google Shape;2703;p177"/>
          <p:cNvCxnSpPr/>
          <p:nvPr/>
        </p:nvCxnSpPr>
        <p:spPr>
          <a:xfrm flipH="1" rot="10800000">
            <a:off x="1681218" y="2959625"/>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704" name="Google Shape;2704;p177"/>
          <p:cNvCxnSpPr/>
          <p:nvPr/>
        </p:nvCxnSpPr>
        <p:spPr>
          <a:xfrm>
            <a:off x="1681218" y="3414725"/>
            <a:ext cx="463800" cy="0"/>
          </a:xfrm>
          <a:prstGeom prst="straightConnector1">
            <a:avLst/>
          </a:prstGeom>
          <a:noFill/>
          <a:ln cap="flat" cmpd="sng" w="9525">
            <a:solidFill>
              <a:srgbClr val="595959"/>
            </a:solidFill>
            <a:prstDash val="solid"/>
            <a:round/>
            <a:headEnd len="med" w="med" type="none"/>
            <a:tailEnd len="med" w="med" type="none"/>
          </a:ln>
        </p:spPr>
      </p:cxnSp>
      <p:cxnSp>
        <p:nvCxnSpPr>
          <p:cNvPr id="2705" name="Google Shape;2705;p177"/>
          <p:cNvCxnSpPr/>
          <p:nvPr/>
        </p:nvCxnSpPr>
        <p:spPr>
          <a:xfrm>
            <a:off x="1681218" y="3414725"/>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706" name="Google Shape;2706;p177"/>
          <p:cNvCxnSpPr/>
          <p:nvPr/>
        </p:nvCxnSpPr>
        <p:spPr>
          <a:xfrm flipH="1" rot="10800000">
            <a:off x="1681218" y="2504765"/>
            <a:ext cx="463800" cy="1365000"/>
          </a:xfrm>
          <a:prstGeom prst="straightConnector1">
            <a:avLst/>
          </a:prstGeom>
          <a:noFill/>
          <a:ln cap="flat" cmpd="sng" w="9525">
            <a:solidFill>
              <a:srgbClr val="595959"/>
            </a:solidFill>
            <a:prstDash val="solid"/>
            <a:round/>
            <a:headEnd len="med" w="med" type="none"/>
            <a:tailEnd len="med" w="med" type="none"/>
          </a:ln>
        </p:spPr>
      </p:cxnSp>
      <p:cxnSp>
        <p:nvCxnSpPr>
          <p:cNvPr id="2707" name="Google Shape;2707;p177"/>
          <p:cNvCxnSpPr/>
          <p:nvPr/>
        </p:nvCxnSpPr>
        <p:spPr>
          <a:xfrm flipH="1" rot="10800000">
            <a:off x="1681218" y="2959865"/>
            <a:ext cx="463800" cy="909900"/>
          </a:xfrm>
          <a:prstGeom prst="straightConnector1">
            <a:avLst/>
          </a:prstGeom>
          <a:noFill/>
          <a:ln cap="flat" cmpd="sng" w="9525">
            <a:solidFill>
              <a:srgbClr val="595959"/>
            </a:solidFill>
            <a:prstDash val="solid"/>
            <a:round/>
            <a:headEnd len="med" w="med" type="none"/>
            <a:tailEnd len="med" w="med" type="none"/>
          </a:ln>
        </p:spPr>
      </p:cxnSp>
      <p:cxnSp>
        <p:nvCxnSpPr>
          <p:cNvPr id="2708" name="Google Shape;2708;p177"/>
          <p:cNvCxnSpPr/>
          <p:nvPr/>
        </p:nvCxnSpPr>
        <p:spPr>
          <a:xfrm flipH="1" rot="10800000">
            <a:off x="1681218" y="3414665"/>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709" name="Google Shape;2709;p177"/>
          <p:cNvCxnSpPr/>
          <p:nvPr/>
        </p:nvCxnSpPr>
        <p:spPr>
          <a:xfrm flipH="1">
            <a:off x="1681200" y="3869765"/>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710" name="Google Shape;2710;p177"/>
          <p:cNvCxnSpPr/>
          <p:nvPr/>
        </p:nvCxnSpPr>
        <p:spPr>
          <a:xfrm flipH="1">
            <a:off x="1681200" y="3414725"/>
            <a:ext cx="463800" cy="909900"/>
          </a:xfrm>
          <a:prstGeom prst="straightConnector1">
            <a:avLst/>
          </a:prstGeom>
          <a:noFill/>
          <a:ln cap="flat" cmpd="sng" w="9525">
            <a:solidFill>
              <a:srgbClr val="595959"/>
            </a:solidFill>
            <a:prstDash val="solid"/>
            <a:round/>
            <a:headEnd len="med" w="med" type="none"/>
            <a:tailEnd len="med" w="med" type="none"/>
          </a:ln>
        </p:spPr>
      </p:cxnSp>
      <p:cxnSp>
        <p:nvCxnSpPr>
          <p:cNvPr id="2711" name="Google Shape;2711;p177"/>
          <p:cNvCxnSpPr/>
          <p:nvPr/>
        </p:nvCxnSpPr>
        <p:spPr>
          <a:xfrm flipH="1">
            <a:off x="1681200" y="2959686"/>
            <a:ext cx="463800" cy="1365000"/>
          </a:xfrm>
          <a:prstGeom prst="straightConnector1">
            <a:avLst/>
          </a:prstGeom>
          <a:noFill/>
          <a:ln cap="flat" cmpd="sng" w="9525">
            <a:solidFill>
              <a:srgbClr val="595959"/>
            </a:solidFill>
            <a:prstDash val="solid"/>
            <a:round/>
            <a:headEnd len="med" w="med" type="none"/>
            <a:tailEnd len="med" w="med" type="none"/>
          </a:ln>
        </p:spPr>
      </p:cxnSp>
      <p:cxnSp>
        <p:nvCxnSpPr>
          <p:cNvPr id="2712" name="Google Shape;2712;p177"/>
          <p:cNvCxnSpPr/>
          <p:nvPr/>
        </p:nvCxnSpPr>
        <p:spPr>
          <a:xfrm flipH="1">
            <a:off x="1681200" y="2504646"/>
            <a:ext cx="463800" cy="1820100"/>
          </a:xfrm>
          <a:prstGeom prst="straightConnector1">
            <a:avLst/>
          </a:prstGeom>
          <a:noFill/>
          <a:ln cap="flat" cmpd="sng" w="9525">
            <a:solidFill>
              <a:srgbClr val="595959"/>
            </a:solidFill>
            <a:prstDash val="solid"/>
            <a:round/>
            <a:headEnd len="med" w="med" type="none"/>
            <a:tailEnd len="med" w="med" type="none"/>
          </a:ln>
        </p:spPr>
      </p:cxnSp>
      <p:cxnSp>
        <p:nvCxnSpPr>
          <p:cNvPr id="2713" name="Google Shape;2713;p177"/>
          <p:cNvCxnSpPr/>
          <p:nvPr/>
        </p:nvCxnSpPr>
        <p:spPr>
          <a:xfrm rot="10800000">
            <a:off x="1681126" y="3869705"/>
            <a:ext cx="463800" cy="455100"/>
          </a:xfrm>
          <a:prstGeom prst="straightConnector1">
            <a:avLst/>
          </a:prstGeom>
          <a:noFill/>
          <a:ln cap="flat" cmpd="sng" w="9525">
            <a:solidFill>
              <a:srgbClr val="595959"/>
            </a:solidFill>
            <a:prstDash val="solid"/>
            <a:round/>
            <a:headEnd len="med" w="med" type="none"/>
            <a:tailEnd len="med" w="med" type="none"/>
          </a:ln>
        </p:spPr>
      </p:cxnSp>
      <p:cxnSp>
        <p:nvCxnSpPr>
          <p:cNvPr id="2714" name="Google Shape;2714;p177"/>
          <p:cNvCxnSpPr/>
          <p:nvPr/>
        </p:nvCxnSpPr>
        <p:spPr>
          <a:xfrm rot="10800000">
            <a:off x="1681126" y="3414905"/>
            <a:ext cx="463800" cy="909900"/>
          </a:xfrm>
          <a:prstGeom prst="straightConnector1">
            <a:avLst/>
          </a:prstGeom>
          <a:noFill/>
          <a:ln cap="flat" cmpd="sng" w="9525">
            <a:solidFill>
              <a:srgbClr val="595959"/>
            </a:solidFill>
            <a:prstDash val="solid"/>
            <a:round/>
            <a:headEnd len="med" w="med" type="none"/>
            <a:tailEnd len="med" w="med" type="none"/>
          </a:ln>
        </p:spPr>
      </p:cxnSp>
      <p:cxnSp>
        <p:nvCxnSpPr>
          <p:cNvPr id="2715" name="Google Shape;2715;p177"/>
          <p:cNvCxnSpPr/>
          <p:nvPr/>
        </p:nvCxnSpPr>
        <p:spPr>
          <a:xfrm rot="10800000">
            <a:off x="1681126" y="2959805"/>
            <a:ext cx="463800" cy="1365000"/>
          </a:xfrm>
          <a:prstGeom prst="straightConnector1">
            <a:avLst/>
          </a:prstGeom>
          <a:noFill/>
          <a:ln cap="flat" cmpd="sng" w="9525">
            <a:solidFill>
              <a:srgbClr val="595959"/>
            </a:solidFill>
            <a:prstDash val="solid"/>
            <a:round/>
            <a:headEnd len="med" w="med" type="none"/>
            <a:tailEnd len="med" w="med" type="none"/>
          </a:ln>
        </p:spPr>
      </p:cxnSp>
      <p:cxnSp>
        <p:nvCxnSpPr>
          <p:cNvPr id="2716" name="Google Shape;2716;p177"/>
          <p:cNvCxnSpPr/>
          <p:nvPr/>
        </p:nvCxnSpPr>
        <p:spPr>
          <a:xfrm rot="10800000">
            <a:off x="1681126" y="2504705"/>
            <a:ext cx="463800" cy="1820100"/>
          </a:xfrm>
          <a:prstGeom prst="straightConnector1">
            <a:avLst/>
          </a:prstGeom>
          <a:noFill/>
          <a:ln cap="flat" cmpd="sng" w="9525">
            <a:solidFill>
              <a:srgbClr val="595959"/>
            </a:solidFill>
            <a:prstDash val="solid"/>
            <a:round/>
            <a:headEnd len="med" w="med" type="none"/>
            <a:tailEnd len="med" w="med" type="none"/>
          </a:ln>
        </p:spPr>
      </p:cxnSp>
      <p:cxnSp>
        <p:nvCxnSpPr>
          <p:cNvPr id="2717" name="Google Shape;2717;p177"/>
          <p:cNvCxnSpPr/>
          <p:nvPr/>
        </p:nvCxnSpPr>
        <p:spPr>
          <a:xfrm>
            <a:off x="1681218" y="4326126"/>
            <a:ext cx="463800" cy="0"/>
          </a:xfrm>
          <a:prstGeom prst="straightConnector1">
            <a:avLst/>
          </a:prstGeom>
          <a:noFill/>
          <a:ln cap="flat" cmpd="sng" w="9525">
            <a:solidFill>
              <a:srgbClr val="595959"/>
            </a:solidFill>
            <a:prstDash val="solid"/>
            <a:round/>
            <a:headEnd len="med" w="med" type="none"/>
            <a:tailEnd len="med" w="med" type="none"/>
          </a:ln>
        </p:spPr>
      </p:cxnSp>
      <p:cxnSp>
        <p:nvCxnSpPr>
          <p:cNvPr id="2718" name="Google Shape;2718;p177"/>
          <p:cNvCxnSpPr/>
          <p:nvPr/>
        </p:nvCxnSpPr>
        <p:spPr>
          <a:xfrm>
            <a:off x="1681218" y="2504704"/>
            <a:ext cx="463800" cy="0"/>
          </a:xfrm>
          <a:prstGeom prst="straightConnector1">
            <a:avLst/>
          </a:prstGeom>
          <a:noFill/>
          <a:ln cap="flat" cmpd="sng" w="9525">
            <a:solidFill>
              <a:srgbClr val="595959"/>
            </a:solidFill>
            <a:prstDash val="solid"/>
            <a:round/>
            <a:headEnd len="med" w="med" type="none"/>
            <a:tailEnd len="med" w="med" type="none"/>
          </a:ln>
        </p:spPr>
      </p:cxnSp>
      <p:sp>
        <p:nvSpPr>
          <p:cNvPr id="2719" name="Google Shape;2719;p177"/>
          <p:cNvSpPr/>
          <p:nvPr/>
        </p:nvSpPr>
        <p:spPr>
          <a:xfrm>
            <a:off x="441476" y="3220284"/>
            <a:ext cx="390300" cy="390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77"/>
          <p:cNvSpPr/>
          <p:nvPr/>
        </p:nvSpPr>
        <p:spPr>
          <a:xfrm>
            <a:off x="3000590" y="2765244"/>
            <a:ext cx="390300" cy="390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77"/>
          <p:cNvSpPr/>
          <p:nvPr/>
        </p:nvSpPr>
        <p:spPr>
          <a:xfrm>
            <a:off x="3000590" y="3220284"/>
            <a:ext cx="390300" cy="390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2" name="Google Shape;2722;p177"/>
          <p:cNvCxnSpPr>
            <a:stCxn id="2719" idx="6"/>
          </p:cNvCxnSpPr>
          <p:nvPr/>
        </p:nvCxnSpPr>
        <p:spPr>
          <a:xfrm flipH="1" rot="10800000">
            <a:off x="831776" y="2948334"/>
            <a:ext cx="459000" cy="467100"/>
          </a:xfrm>
          <a:prstGeom prst="straightConnector1">
            <a:avLst/>
          </a:prstGeom>
          <a:noFill/>
          <a:ln cap="flat" cmpd="sng" w="9525">
            <a:solidFill>
              <a:srgbClr val="595959"/>
            </a:solidFill>
            <a:prstDash val="solid"/>
            <a:round/>
            <a:headEnd len="med" w="med" type="none"/>
            <a:tailEnd len="med" w="med" type="none"/>
          </a:ln>
        </p:spPr>
      </p:cxnSp>
      <p:cxnSp>
        <p:nvCxnSpPr>
          <p:cNvPr id="2723" name="Google Shape;2723;p177"/>
          <p:cNvCxnSpPr>
            <a:stCxn id="2719" idx="6"/>
            <a:endCxn id="2675" idx="2"/>
          </p:cNvCxnSpPr>
          <p:nvPr/>
        </p:nvCxnSpPr>
        <p:spPr>
          <a:xfrm flipH="1" rot="10800000">
            <a:off x="831776" y="2505234"/>
            <a:ext cx="464100" cy="910200"/>
          </a:xfrm>
          <a:prstGeom prst="straightConnector1">
            <a:avLst/>
          </a:prstGeom>
          <a:noFill/>
          <a:ln cap="flat" cmpd="sng" w="9525">
            <a:solidFill>
              <a:schemeClr val="dk2"/>
            </a:solidFill>
            <a:prstDash val="solid"/>
            <a:round/>
            <a:headEnd len="med" w="med" type="none"/>
            <a:tailEnd len="med" w="med" type="none"/>
          </a:ln>
        </p:spPr>
      </p:cxnSp>
      <p:cxnSp>
        <p:nvCxnSpPr>
          <p:cNvPr id="2724" name="Google Shape;2724;p177"/>
          <p:cNvCxnSpPr>
            <a:stCxn id="2719" idx="6"/>
            <a:endCxn id="2677" idx="2"/>
          </p:cNvCxnSpPr>
          <p:nvPr/>
        </p:nvCxnSpPr>
        <p:spPr>
          <a:xfrm>
            <a:off x="831776" y="3415434"/>
            <a:ext cx="464100" cy="0"/>
          </a:xfrm>
          <a:prstGeom prst="straightConnector1">
            <a:avLst/>
          </a:prstGeom>
          <a:noFill/>
          <a:ln cap="flat" cmpd="sng" w="9525">
            <a:solidFill>
              <a:schemeClr val="dk2"/>
            </a:solidFill>
            <a:prstDash val="solid"/>
            <a:round/>
            <a:headEnd len="med" w="med" type="none"/>
            <a:tailEnd len="med" w="med" type="none"/>
          </a:ln>
        </p:spPr>
      </p:cxnSp>
      <p:cxnSp>
        <p:nvCxnSpPr>
          <p:cNvPr id="2725" name="Google Shape;2725;p177"/>
          <p:cNvCxnSpPr>
            <a:stCxn id="2719" idx="6"/>
            <a:endCxn id="2678" idx="2"/>
          </p:cNvCxnSpPr>
          <p:nvPr/>
        </p:nvCxnSpPr>
        <p:spPr>
          <a:xfrm>
            <a:off x="831776" y="3415434"/>
            <a:ext cx="464100" cy="455100"/>
          </a:xfrm>
          <a:prstGeom prst="straightConnector1">
            <a:avLst/>
          </a:prstGeom>
          <a:noFill/>
          <a:ln cap="flat" cmpd="sng" w="9525">
            <a:solidFill>
              <a:schemeClr val="dk2"/>
            </a:solidFill>
            <a:prstDash val="solid"/>
            <a:round/>
            <a:headEnd len="med" w="med" type="none"/>
            <a:tailEnd len="med" w="med" type="none"/>
          </a:ln>
        </p:spPr>
      </p:cxnSp>
      <p:cxnSp>
        <p:nvCxnSpPr>
          <p:cNvPr id="2726" name="Google Shape;2726;p177"/>
          <p:cNvCxnSpPr>
            <a:stCxn id="2719" idx="6"/>
            <a:endCxn id="2679" idx="2"/>
          </p:cNvCxnSpPr>
          <p:nvPr/>
        </p:nvCxnSpPr>
        <p:spPr>
          <a:xfrm>
            <a:off x="831776" y="3415434"/>
            <a:ext cx="464100" cy="910200"/>
          </a:xfrm>
          <a:prstGeom prst="straightConnector1">
            <a:avLst/>
          </a:prstGeom>
          <a:noFill/>
          <a:ln cap="flat" cmpd="sng" w="9525">
            <a:solidFill>
              <a:schemeClr val="dk2"/>
            </a:solidFill>
            <a:prstDash val="solid"/>
            <a:round/>
            <a:headEnd len="med" w="med" type="none"/>
            <a:tailEnd len="med" w="med" type="none"/>
          </a:ln>
        </p:spPr>
      </p:cxnSp>
      <p:cxnSp>
        <p:nvCxnSpPr>
          <p:cNvPr id="2727" name="Google Shape;2727;p177"/>
          <p:cNvCxnSpPr>
            <a:stCxn id="2720" idx="2"/>
            <a:endCxn id="2670" idx="6"/>
          </p:cNvCxnSpPr>
          <p:nvPr/>
        </p:nvCxnSpPr>
        <p:spPr>
          <a:xfrm rot="10800000">
            <a:off x="2540690" y="2505294"/>
            <a:ext cx="459900" cy="455100"/>
          </a:xfrm>
          <a:prstGeom prst="straightConnector1">
            <a:avLst/>
          </a:prstGeom>
          <a:noFill/>
          <a:ln cap="flat" cmpd="sng" w="9525">
            <a:solidFill>
              <a:schemeClr val="dk2"/>
            </a:solidFill>
            <a:prstDash val="solid"/>
            <a:round/>
            <a:headEnd len="med" w="med" type="none"/>
            <a:tailEnd len="med" w="med" type="none"/>
          </a:ln>
        </p:spPr>
      </p:cxnSp>
      <p:cxnSp>
        <p:nvCxnSpPr>
          <p:cNvPr id="2728" name="Google Shape;2728;p177"/>
          <p:cNvCxnSpPr>
            <a:stCxn id="2720" idx="2"/>
            <a:endCxn id="2671" idx="6"/>
          </p:cNvCxnSpPr>
          <p:nvPr/>
        </p:nvCxnSpPr>
        <p:spPr>
          <a:xfrm rot="10800000">
            <a:off x="2540690" y="2960394"/>
            <a:ext cx="459900" cy="0"/>
          </a:xfrm>
          <a:prstGeom prst="straightConnector1">
            <a:avLst/>
          </a:prstGeom>
          <a:noFill/>
          <a:ln cap="flat" cmpd="sng" w="9525">
            <a:solidFill>
              <a:schemeClr val="dk2"/>
            </a:solidFill>
            <a:prstDash val="solid"/>
            <a:round/>
            <a:headEnd len="med" w="med" type="none"/>
            <a:tailEnd len="med" w="med" type="none"/>
          </a:ln>
        </p:spPr>
      </p:cxnSp>
      <p:cxnSp>
        <p:nvCxnSpPr>
          <p:cNvPr id="2729" name="Google Shape;2729;p177"/>
          <p:cNvCxnSpPr>
            <a:stCxn id="2720" idx="2"/>
            <a:endCxn id="2672" idx="6"/>
          </p:cNvCxnSpPr>
          <p:nvPr/>
        </p:nvCxnSpPr>
        <p:spPr>
          <a:xfrm flipH="1">
            <a:off x="2540690" y="2960394"/>
            <a:ext cx="459900" cy="455100"/>
          </a:xfrm>
          <a:prstGeom prst="straightConnector1">
            <a:avLst/>
          </a:prstGeom>
          <a:noFill/>
          <a:ln cap="flat" cmpd="sng" w="9525">
            <a:solidFill>
              <a:schemeClr val="dk2"/>
            </a:solidFill>
            <a:prstDash val="solid"/>
            <a:round/>
            <a:headEnd len="med" w="med" type="none"/>
            <a:tailEnd len="med" w="med" type="none"/>
          </a:ln>
        </p:spPr>
      </p:cxnSp>
      <p:cxnSp>
        <p:nvCxnSpPr>
          <p:cNvPr id="2730" name="Google Shape;2730;p177"/>
          <p:cNvCxnSpPr>
            <a:stCxn id="2720" idx="2"/>
            <a:endCxn id="2673" idx="6"/>
          </p:cNvCxnSpPr>
          <p:nvPr/>
        </p:nvCxnSpPr>
        <p:spPr>
          <a:xfrm flipH="1">
            <a:off x="2540690" y="2960394"/>
            <a:ext cx="459900" cy="910200"/>
          </a:xfrm>
          <a:prstGeom prst="straightConnector1">
            <a:avLst/>
          </a:prstGeom>
          <a:noFill/>
          <a:ln cap="flat" cmpd="sng" w="9525">
            <a:solidFill>
              <a:schemeClr val="dk2"/>
            </a:solidFill>
            <a:prstDash val="solid"/>
            <a:round/>
            <a:headEnd len="med" w="med" type="none"/>
            <a:tailEnd len="med" w="med" type="none"/>
          </a:ln>
        </p:spPr>
      </p:cxnSp>
      <p:cxnSp>
        <p:nvCxnSpPr>
          <p:cNvPr id="2731" name="Google Shape;2731;p177"/>
          <p:cNvCxnSpPr>
            <a:stCxn id="2720" idx="2"/>
            <a:endCxn id="2674" idx="6"/>
          </p:cNvCxnSpPr>
          <p:nvPr/>
        </p:nvCxnSpPr>
        <p:spPr>
          <a:xfrm flipH="1">
            <a:off x="2540690" y="2960394"/>
            <a:ext cx="459900" cy="1365000"/>
          </a:xfrm>
          <a:prstGeom prst="straightConnector1">
            <a:avLst/>
          </a:prstGeom>
          <a:noFill/>
          <a:ln cap="flat" cmpd="sng" w="9525">
            <a:solidFill>
              <a:schemeClr val="dk2"/>
            </a:solidFill>
            <a:prstDash val="solid"/>
            <a:round/>
            <a:headEnd len="med" w="med" type="none"/>
            <a:tailEnd len="med" w="med" type="none"/>
          </a:ln>
        </p:spPr>
      </p:cxnSp>
      <p:cxnSp>
        <p:nvCxnSpPr>
          <p:cNvPr id="2732" name="Google Shape;2732;p177"/>
          <p:cNvCxnSpPr>
            <a:stCxn id="2721" idx="2"/>
            <a:endCxn id="2674" idx="6"/>
          </p:cNvCxnSpPr>
          <p:nvPr/>
        </p:nvCxnSpPr>
        <p:spPr>
          <a:xfrm flipH="1">
            <a:off x="2540690" y="3415434"/>
            <a:ext cx="459900" cy="910200"/>
          </a:xfrm>
          <a:prstGeom prst="straightConnector1">
            <a:avLst/>
          </a:prstGeom>
          <a:noFill/>
          <a:ln cap="flat" cmpd="sng" w="9525">
            <a:solidFill>
              <a:schemeClr val="dk2"/>
            </a:solidFill>
            <a:prstDash val="solid"/>
            <a:round/>
            <a:headEnd len="med" w="med" type="none"/>
            <a:tailEnd len="med" w="med" type="none"/>
          </a:ln>
        </p:spPr>
      </p:cxnSp>
      <p:cxnSp>
        <p:nvCxnSpPr>
          <p:cNvPr id="2733" name="Google Shape;2733;p177"/>
          <p:cNvCxnSpPr>
            <a:stCxn id="2721" idx="2"/>
            <a:endCxn id="2673" idx="6"/>
          </p:cNvCxnSpPr>
          <p:nvPr/>
        </p:nvCxnSpPr>
        <p:spPr>
          <a:xfrm flipH="1">
            <a:off x="2540690" y="3415434"/>
            <a:ext cx="459900" cy="455100"/>
          </a:xfrm>
          <a:prstGeom prst="straightConnector1">
            <a:avLst/>
          </a:prstGeom>
          <a:noFill/>
          <a:ln cap="flat" cmpd="sng" w="9525">
            <a:solidFill>
              <a:schemeClr val="dk2"/>
            </a:solidFill>
            <a:prstDash val="solid"/>
            <a:round/>
            <a:headEnd len="med" w="med" type="none"/>
            <a:tailEnd len="med" w="med" type="none"/>
          </a:ln>
        </p:spPr>
      </p:cxnSp>
      <p:cxnSp>
        <p:nvCxnSpPr>
          <p:cNvPr id="2734" name="Google Shape;2734;p177"/>
          <p:cNvCxnSpPr>
            <a:stCxn id="2721" idx="2"/>
            <a:endCxn id="2672" idx="6"/>
          </p:cNvCxnSpPr>
          <p:nvPr/>
        </p:nvCxnSpPr>
        <p:spPr>
          <a:xfrm rot="10800000">
            <a:off x="2540690" y="3415434"/>
            <a:ext cx="459900" cy="0"/>
          </a:xfrm>
          <a:prstGeom prst="straightConnector1">
            <a:avLst/>
          </a:prstGeom>
          <a:noFill/>
          <a:ln cap="flat" cmpd="sng" w="9525">
            <a:solidFill>
              <a:schemeClr val="dk2"/>
            </a:solidFill>
            <a:prstDash val="solid"/>
            <a:round/>
            <a:headEnd len="med" w="med" type="none"/>
            <a:tailEnd len="med" w="med" type="none"/>
          </a:ln>
        </p:spPr>
      </p:cxnSp>
      <p:cxnSp>
        <p:nvCxnSpPr>
          <p:cNvPr id="2735" name="Google Shape;2735;p177"/>
          <p:cNvCxnSpPr>
            <a:stCxn id="2721" idx="2"/>
            <a:endCxn id="2671" idx="6"/>
          </p:cNvCxnSpPr>
          <p:nvPr/>
        </p:nvCxnSpPr>
        <p:spPr>
          <a:xfrm rot="10800000">
            <a:off x="2540690" y="2960334"/>
            <a:ext cx="459900" cy="455100"/>
          </a:xfrm>
          <a:prstGeom prst="straightConnector1">
            <a:avLst/>
          </a:prstGeom>
          <a:noFill/>
          <a:ln cap="flat" cmpd="sng" w="9525">
            <a:solidFill>
              <a:schemeClr val="dk2"/>
            </a:solidFill>
            <a:prstDash val="solid"/>
            <a:round/>
            <a:headEnd len="med" w="med" type="none"/>
            <a:tailEnd len="med" w="med" type="none"/>
          </a:ln>
        </p:spPr>
      </p:cxnSp>
      <p:cxnSp>
        <p:nvCxnSpPr>
          <p:cNvPr id="2736" name="Google Shape;2736;p177"/>
          <p:cNvCxnSpPr>
            <a:stCxn id="2721" idx="2"/>
            <a:endCxn id="2670" idx="6"/>
          </p:cNvCxnSpPr>
          <p:nvPr/>
        </p:nvCxnSpPr>
        <p:spPr>
          <a:xfrm rot="10800000">
            <a:off x="2540690" y="2505234"/>
            <a:ext cx="459900" cy="910200"/>
          </a:xfrm>
          <a:prstGeom prst="straightConnector1">
            <a:avLst/>
          </a:prstGeom>
          <a:noFill/>
          <a:ln cap="flat" cmpd="sng" w="9525">
            <a:solidFill>
              <a:schemeClr val="dk2"/>
            </a:solidFill>
            <a:prstDash val="solid"/>
            <a:round/>
            <a:headEnd len="med" w="med" type="none"/>
            <a:tailEnd len="med" w="med" type="none"/>
          </a:ln>
        </p:spPr>
      </p:cxnSp>
      <p:cxnSp>
        <p:nvCxnSpPr>
          <p:cNvPr id="2737" name="Google Shape;2737;p177"/>
          <p:cNvCxnSpPr/>
          <p:nvPr/>
        </p:nvCxnSpPr>
        <p:spPr>
          <a:xfrm>
            <a:off x="3598963" y="2947100"/>
            <a:ext cx="429900" cy="0"/>
          </a:xfrm>
          <a:prstGeom prst="straightConnector1">
            <a:avLst/>
          </a:prstGeom>
          <a:noFill/>
          <a:ln cap="flat" cmpd="sng" w="9525">
            <a:solidFill>
              <a:schemeClr val="dk2"/>
            </a:solidFill>
            <a:prstDash val="solid"/>
            <a:round/>
            <a:headEnd len="med" w="med" type="none"/>
            <a:tailEnd len="med" w="med" type="triangle"/>
          </a:ln>
        </p:spPr>
      </p:cxnSp>
      <p:sp>
        <p:nvSpPr>
          <p:cNvPr id="2738" name="Google Shape;2738;p177"/>
          <p:cNvSpPr/>
          <p:nvPr/>
        </p:nvSpPr>
        <p:spPr>
          <a:xfrm>
            <a:off x="4160725" y="2644550"/>
            <a:ext cx="1648200" cy="6051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Hyper-parameter training</a:t>
            </a:r>
            <a:endParaRPr>
              <a:solidFill>
                <a:schemeClr val="lt1"/>
              </a:solidFill>
              <a:latin typeface="Roboto Medium"/>
              <a:ea typeface="Roboto Medium"/>
              <a:cs typeface="Roboto Medium"/>
              <a:sym typeface="Roboto Medium"/>
            </a:endParaRPr>
          </a:p>
        </p:txBody>
      </p:sp>
      <p:cxnSp>
        <p:nvCxnSpPr>
          <p:cNvPr id="2739" name="Google Shape;2739;p177"/>
          <p:cNvCxnSpPr/>
          <p:nvPr/>
        </p:nvCxnSpPr>
        <p:spPr>
          <a:xfrm>
            <a:off x="6023988" y="2947100"/>
            <a:ext cx="429900" cy="0"/>
          </a:xfrm>
          <a:prstGeom prst="straightConnector1">
            <a:avLst/>
          </a:prstGeom>
          <a:noFill/>
          <a:ln cap="flat" cmpd="sng" w="9525">
            <a:solidFill>
              <a:schemeClr val="dk2"/>
            </a:solidFill>
            <a:prstDash val="solid"/>
            <a:round/>
            <a:headEnd len="med" w="med" type="none"/>
            <a:tailEnd len="med" w="med" type="triangle"/>
          </a:ln>
        </p:spPr>
      </p:cxnSp>
      <p:sp>
        <p:nvSpPr>
          <p:cNvPr id="2740" name="Google Shape;2740;p177"/>
          <p:cNvSpPr/>
          <p:nvPr/>
        </p:nvSpPr>
        <p:spPr>
          <a:xfrm>
            <a:off x="7459807" y="18552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77"/>
          <p:cNvSpPr/>
          <p:nvPr/>
        </p:nvSpPr>
        <p:spPr>
          <a:xfrm>
            <a:off x="7459807" y="231029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77"/>
          <p:cNvSpPr/>
          <p:nvPr/>
        </p:nvSpPr>
        <p:spPr>
          <a:xfrm>
            <a:off x="7459807" y="276533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77"/>
          <p:cNvSpPr/>
          <p:nvPr/>
        </p:nvSpPr>
        <p:spPr>
          <a:xfrm>
            <a:off x="7459807" y="322037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77"/>
          <p:cNvSpPr/>
          <p:nvPr/>
        </p:nvSpPr>
        <p:spPr>
          <a:xfrm>
            <a:off x="7459807" y="367541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77"/>
          <p:cNvSpPr/>
          <p:nvPr/>
        </p:nvSpPr>
        <p:spPr>
          <a:xfrm>
            <a:off x="6630751" y="2423939"/>
            <a:ext cx="390300" cy="390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77"/>
          <p:cNvSpPr/>
          <p:nvPr/>
        </p:nvSpPr>
        <p:spPr>
          <a:xfrm>
            <a:off x="6630751" y="3024434"/>
            <a:ext cx="390300" cy="3903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77"/>
          <p:cNvSpPr/>
          <p:nvPr/>
        </p:nvSpPr>
        <p:spPr>
          <a:xfrm>
            <a:off x="8369865" y="2764584"/>
            <a:ext cx="390300" cy="3903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8" name="Google Shape;2748;p177"/>
          <p:cNvCxnSpPr>
            <a:stCxn id="2745" idx="6"/>
            <a:endCxn id="2740" idx="2"/>
          </p:cNvCxnSpPr>
          <p:nvPr/>
        </p:nvCxnSpPr>
        <p:spPr>
          <a:xfrm flipH="1" rot="10800000">
            <a:off x="7021051" y="2050289"/>
            <a:ext cx="438900" cy="568800"/>
          </a:xfrm>
          <a:prstGeom prst="straightConnector1">
            <a:avLst/>
          </a:prstGeom>
          <a:noFill/>
          <a:ln cap="flat" cmpd="sng" w="9525">
            <a:solidFill>
              <a:schemeClr val="dk2"/>
            </a:solidFill>
            <a:prstDash val="solid"/>
            <a:round/>
            <a:headEnd len="med" w="med" type="none"/>
            <a:tailEnd len="med" w="med" type="none"/>
          </a:ln>
        </p:spPr>
      </p:cxnSp>
      <p:cxnSp>
        <p:nvCxnSpPr>
          <p:cNvPr id="2749" name="Google Shape;2749;p177"/>
          <p:cNvCxnSpPr>
            <a:stCxn id="2745" idx="6"/>
            <a:endCxn id="2741" idx="2"/>
          </p:cNvCxnSpPr>
          <p:nvPr/>
        </p:nvCxnSpPr>
        <p:spPr>
          <a:xfrm flipH="1" rot="10800000">
            <a:off x="7021051" y="2505389"/>
            <a:ext cx="438900" cy="113700"/>
          </a:xfrm>
          <a:prstGeom prst="straightConnector1">
            <a:avLst/>
          </a:prstGeom>
          <a:noFill/>
          <a:ln cap="flat" cmpd="sng" w="9525">
            <a:solidFill>
              <a:schemeClr val="dk2"/>
            </a:solidFill>
            <a:prstDash val="solid"/>
            <a:round/>
            <a:headEnd len="med" w="med" type="none"/>
            <a:tailEnd len="med" w="med" type="none"/>
          </a:ln>
        </p:spPr>
      </p:cxnSp>
      <p:cxnSp>
        <p:nvCxnSpPr>
          <p:cNvPr id="2750" name="Google Shape;2750;p177"/>
          <p:cNvCxnSpPr>
            <a:stCxn id="2745" idx="6"/>
            <a:endCxn id="2742" idx="2"/>
          </p:cNvCxnSpPr>
          <p:nvPr/>
        </p:nvCxnSpPr>
        <p:spPr>
          <a:xfrm>
            <a:off x="7021051" y="2619089"/>
            <a:ext cx="438900" cy="341400"/>
          </a:xfrm>
          <a:prstGeom prst="straightConnector1">
            <a:avLst/>
          </a:prstGeom>
          <a:noFill/>
          <a:ln cap="flat" cmpd="sng" w="9525">
            <a:solidFill>
              <a:schemeClr val="dk2"/>
            </a:solidFill>
            <a:prstDash val="solid"/>
            <a:round/>
            <a:headEnd len="med" w="med" type="none"/>
            <a:tailEnd len="med" w="med" type="none"/>
          </a:ln>
        </p:spPr>
      </p:cxnSp>
      <p:cxnSp>
        <p:nvCxnSpPr>
          <p:cNvPr id="2751" name="Google Shape;2751;p177"/>
          <p:cNvCxnSpPr>
            <a:stCxn id="2745" idx="6"/>
            <a:endCxn id="2743" idx="2"/>
          </p:cNvCxnSpPr>
          <p:nvPr/>
        </p:nvCxnSpPr>
        <p:spPr>
          <a:xfrm>
            <a:off x="7021051" y="2619089"/>
            <a:ext cx="438900" cy="796500"/>
          </a:xfrm>
          <a:prstGeom prst="straightConnector1">
            <a:avLst/>
          </a:prstGeom>
          <a:noFill/>
          <a:ln cap="flat" cmpd="sng" w="9525">
            <a:solidFill>
              <a:schemeClr val="dk2"/>
            </a:solidFill>
            <a:prstDash val="solid"/>
            <a:round/>
            <a:headEnd len="med" w="med" type="none"/>
            <a:tailEnd len="med" w="med" type="none"/>
          </a:ln>
        </p:spPr>
      </p:cxnSp>
      <p:cxnSp>
        <p:nvCxnSpPr>
          <p:cNvPr id="2752" name="Google Shape;2752;p177"/>
          <p:cNvCxnSpPr>
            <a:stCxn id="2745" idx="6"/>
            <a:endCxn id="2744" idx="2"/>
          </p:cNvCxnSpPr>
          <p:nvPr/>
        </p:nvCxnSpPr>
        <p:spPr>
          <a:xfrm>
            <a:off x="7021051" y="2619089"/>
            <a:ext cx="438900" cy="1251600"/>
          </a:xfrm>
          <a:prstGeom prst="straightConnector1">
            <a:avLst/>
          </a:prstGeom>
          <a:noFill/>
          <a:ln cap="flat" cmpd="sng" w="9525">
            <a:solidFill>
              <a:schemeClr val="dk2"/>
            </a:solidFill>
            <a:prstDash val="solid"/>
            <a:round/>
            <a:headEnd len="med" w="med" type="none"/>
            <a:tailEnd len="med" w="med" type="none"/>
          </a:ln>
        </p:spPr>
      </p:cxnSp>
      <p:cxnSp>
        <p:nvCxnSpPr>
          <p:cNvPr id="2753" name="Google Shape;2753;p177"/>
          <p:cNvCxnSpPr>
            <a:stCxn id="2746" idx="6"/>
            <a:endCxn id="2744" idx="2"/>
          </p:cNvCxnSpPr>
          <p:nvPr/>
        </p:nvCxnSpPr>
        <p:spPr>
          <a:xfrm>
            <a:off x="7021051" y="3219584"/>
            <a:ext cx="438900" cy="651000"/>
          </a:xfrm>
          <a:prstGeom prst="straightConnector1">
            <a:avLst/>
          </a:prstGeom>
          <a:noFill/>
          <a:ln cap="flat" cmpd="sng" w="9525">
            <a:solidFill>
              <a:schemeClr val="dk2"/>
            </a:solidFill>
            <a:prstDash val="solid"/>
            <a:round/>
            <a:headEnd len="med" w="med" type="none"/>
            <a:tailEnd len="med" w="med" type="none"/>
          </a:ln>
        </p:spPr>
      </p:cxnSp>
      <p:cxnSp>
        <p:nvCxnSpPr>
          <p:cNvPr id="2754" name="Google Shape;2754;p177"/>
          <p:cNvCxnSpPr>
            <a:stCxn id="2746" idx="6"/>
            <a:endCxn id="2743" idx="2"/>
          </p:cNvCxnSpPr>
          <p:nvPr/>
        </p:nvCxnSpPr>
        <p:spPr>
          <a:xfrm>
            <a:off x="7021051" y="3219584"/>
            <a:ext cx="438900" cy="195900"/>
          </a:xfrm>
          <a:prstGeom prst="straightConnector1">
            <a:avLst/>
          </a:prstGeom>
          <a:noFill/>
          <a:ln cap="flat" cmpd="sng" w="9525">
            <a:solidFill>
              <a:schemeClr val="dk2"/>
            </a:solidFill>
            <a:prstDash val="solid"/>
            <a:round/>
            <a:headEnd len="med" w="med" type="none"/>
            <a:tailEnd len="med" w="med" type="none"/>
          </a:ln>
        </p:spPr>
      </p:cxnSp>
      <p:cxnSp>
        <p:nvCxnSpPr>
          <p:cNvPr id="2755" name="Google Shape;2755;p177"/>
          <p:cNvCxnSpPr>
            <a:stCxn id="2746" idx="6"/>
            <a:endCxn id="2742" idx="2"/>
          </p:cNvCxnSpPr>
          <p:nvPr/>
        </p:nvCxnSpPr>
        <p:spPr>
          <a:xfrm flipH="1" rot="10800000">
            <a:off x="7021051" y="2960384"/>
            <a:ext cx="438900" cy="259200"/>
          </a:xfrm>
          <a:prstGeom prst="straightConnector1">
            <a:avLst/>
          </a:prstGeom>
          <a:noFill/>
          <a:ln cap="flat" cmpd="sng" w="9525">
            <a:solidFill>
              <a:schemeClr val="dk2"/>
            </a:solidFill>
            <a:prstDash val="solid"/>
            <a:round/>
            <a:headEnd len="med" w="med" type="none"/>
            <a:tailEnd len="med" w="med" type="none"/>
          </a:ln>
        </p:spPr>
      </p:cxnSp>
      <p:cxnSp>
        <p:nvCxnSpPr>
          <p:cNvPr id="2756" name="Google Shape;2756;p177"/>
          <p:cNvCxnSpPr>
            <a:stCxn id="2746" idx="6"/>
            <a:endCxn id="2741" idx="2"/>
          </p:cNvCxnSpPr>
          <p:nvPr/>
        </p:nvCxnSpPr>
        <p:spPr>
          <a:xfrm flipH="1" rot="10800000">
            <a:off x="7021051" y="2505584"/>
            <a:ext cx="438900" cy="714000"/>
          </a:xfrm>
          <a:prstGeom prst="straightConnector1">
            <a:avLst/>
          </a:prstGeom>
          <a:noFill/>
          <a:ln cap="flat" cmpd="sng" w="9525">
            <a:solidFill>
              <a:schemeClr val="dk2"/>
            </a:solidFill>
            <a:prstDash val="solid"/>
            <a:round/>
            <a:headEnd len="med" w="med" type="none"/>
            <a:tailEnd len="med" w="med" type="none"/>
          </a:ln>
        </p:spPr>
      </p:cxnSp>
      <p:cxnSp>
        <p:nvCxnSpPr>
          <p:cNvPr id="2757" name="Google Shape;2757;p177"/>
          <p:cNvCxnSpPr>
            <a:stCxn id="2746" idx="6"/>
            <a:endCxn id="2740" idx="2"/>
          </p:cNvCxnSpPr>
          <p:nvPr/>
        </p:nvCxnSpPr>
        <p:spPr>
          <a:xfrm flipH="1" rot="10800000">
            <a:off x="7021051" y="2050484"/>
            <a:ext cx="438900" cy="1169100"/>
          </a:xfrm>
          <a:prstGeom prst="straightConnector1">
            <a:avLst/>
          </a:prstGeom>
          <a:noFill/>
          <a:ln cap="flat" cmpd="sng" w="9525">
            <a:solidFill>
              <a:schemeClr val="dk2"/>
            </a:solidFill>
            <a:prstDash val="solid"/>
            <a:round/>
            <a:headEnd len="med" w="med" type="none"/>
            <a:tailEnd len="med" w="med" type="none"/>
          </a:ln>
        </p:spPr>
      </p:cxnSp>
      <p:cxnSp>
        <p:nvCxnSpPr>
          <p:cNvPr id="2758" name="Google Shape;2758;p177"/>
          <p:cNvCxnSpPr>
            <a:stCxn id="2747" idx="2"/>
            <a:endCxn id="2740" idx="6"/>
          </p:cNvCxnSpPr>
          <p:nvPr/>
        </p:nvCxnSpPr>
        <p:spPr>
          <a:xfrm rot="10800000">
            <a:off x="7849965" y="2050434"/>
            <a:ext cx="519900" cy="909300"/>
          </a:xfrm>
          <a:prstGeom prst="straightConnector1">
            <a:avLst/>
          </a:prstGeom>
          <a:noFill/>
          <a:ln cap="flat" cmpd="sng" w="9525">
            <a:solidFill>
              <a:schemeClr val="dk2"/>
            </a:solidFill>
            <a:prstDash val="solid"/>
            <a:round/>
            <a:headEnd len="med" w="med" type="none"/>
            <a:tailEnd len="med" w="med" type="none"/>
          </a:ln>
        </p:spPr>
      </p:cxnSp>
      <p:cxnSp>
        <p:nvCxnSpPr>
          <p:cNvPr id="2759" name="Google Shape;2759;p177"/>
          <p:cNvCxnSpPr>
            <a:stCxn id="2747" idx="2"/>
            <a:endCxn id="2741" idx="6"/>
          </p:cNvCxnSpPr>
          <p:nvPr/>
        </p:nvCxnSpPr>
        <p:spPr>
          <a:xfrm rot="10800000">
            <a:off x="7849965" y="2505534"/>
            <a:ext cx="519900" cy="454200"/>
          </a:xfrm>
          <a:prstGeom prst="straightConnector1">
            <a:avLst/>
          </a:prstGeom>
          <a:noFill/>
          <a:ln cap="flat" cmpd="sng" w="9525">
            <a:solidFill>
              <a:schemeClr val="dk2"/>
            </a:solidFill>
            <a:prstDash val="solid"/>
            <a:round/>
            <a:headEnd len="med" w="med" type="none"/>
            <a:tailEnd len="med" w="med" type="none"/>
          </a:ln>
        </p:spPr>
      </p:cxnSp>
      <p:cxnSp>
        <p:nvCxnSpPr>
          <p:cNvPr id="2760" name="Google Shape;2760;p177"/>
          <p:cNvCxnSpPr>
            <a:stCxn id="2747" idx="2"/>
            <a:endCxn id="2742" idx="6"/>
          </p:cNvCxnSpPr>
          <p:nvPr/>
        </p:nvCxnSpPr>
        <p:spPr>
          <a:xfrm flipH="1">
            <a:off x="7849965" y="2959734"/>
            <a:ext cx="519900" cy="600"/>
          </a:xfrm>
          <a:prstGeom prst="straightConnector1">
            <a:avLst/>
          </a:prstGeom>
          <a:noFill/>
          <a:ln cap="flat" cmpd="sng" w="9525">
            <a:solidFill>
              <a:schemeClr val="dk2"/>
            </a:solidFill>
            <a:prstDash val="solid"/>
            <a:round/>
            <a:headEnd len="med" w="med" type="none"/>
            <a:tailEnd len="med" w="med" type="none"/>
          </a:ln>
        </p:spPr>
      </p:cxnSp>
      <p:cxnSp>
        <p:nvCxnSpPr>
          <p:cNvPr id="2761" name="Google Shape;2761;p177"/>
          <p:cNvCxnSpPr>
            <a:stCxn id="2747" idx="2"/>
            <a:endCxn id="2743" idx="6"/>
          </p:cNvCxnSpPr>
          <p:nvPr/>
        </p:nvCxnSpPr>
        <p:spPr>
          <a:xfrm flipH="1">
            <a:off x="7849965" y="2959734"/>
            <a:ext cx="519900" cy="455700"/>
          </a:xfrm>
          <a:prstGeom prst="straightConnector1">
            <a:avLst/>
          </a:prstGeom>
          <a:noFill/>
          <a:ln cap="flat" cmpd="sng" w="9525">
            <a:solidFill>
              <a:schemeClr val="dk2"/>
            </a:solidFill>
            <a:prstDash val="solid"/>
            <a:round/>
            <a:headEnd len="med" w="med" type="none"/>
            <a:tailEnd len="med" w="med" type="none"/>
          </a:ln>
        </p:spPr>
      </p:cxnSp>
      <p:cxnSp>
        <p:nvCxnSpPr>
          <p:cNvPr id="2762" name="Google Shape;2762;p177"/>
          <p:cNvCxnSpPr>
            <a:stCxn id="2747" idx="2"/>
            <a:endCxn id="2744" idx="6"/>
          </p:cNvCxnSpPr>
          <p:nvPr/>
        </p:nvCxnSpPr>
        <p:spPr>
          <a:xfrm flipH="1">
            <a:off x="7849965" y="2959734"/>
            <a:ext cx="519900" cy="91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17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 the Guesswork Out of Model Optimization </a:t>
            </a:r>
            <a:endParaRPr/>
          </a:p>
        </p:txBody>
      </p:sp>
      <p:sp>
        <p:nvSpPr>
          <p:cNvPr id="2768" name="Google Shape;2768;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developers released TensorFlow 2.0, they also released libraries and tools to automate neural network model optimization. These tools remove a lot of the guesswork for creating a nominal neural network and deep learning model.</a:t>
            </a:r>
            <a:endParaRPr/>
          </a:p>
        </p:txBody>
      </p:sp>
      <p:sp>
        <p:nvSpPr>
          <p:cNvPr id="2769" name="Google Shape;2769;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0" name="Google Shape;2770;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71" name="Google Shape;2771;p178"/>
          <p:cNvPicPr preferRelativeResize="0"/>
          <p:nvPr/>
        </p:nvPicPr>
        <p:blipFill>
          <a:blip r:embed="rId3">
            <a:alphaModFix/>
          </a:blip>
          <a:stretch>
            <a:fillRect/>
          </a:stretch>
        </p:blipFill>
        <p:spPr>
          <a:xfrm>
            <a:off x="152575" y="1790400"/>
            <a:ext cx="8839197" cy="288536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1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 the Guesswork Out of</a:t>
            </a:r>
            <a:br>
              <a:rPr lang="en"/>
            </a:br>
            <a:r>
              <a:rPr lang="en"/>
              <a:t>Model</a:t>
            </a:r>
            <a:r>
              <a:rPr lang="en"/>
              <a:t> Optimization</a:t>
            </a:r>
            <a:endParaRPr/>
          </a:p>
        </p:txBody>
      </p:sp>
      <p:sp>
        <p:nvSpPr>
          <p:cNvPr id="2777" name="Google Shape;2777;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8" name="Google Shape;2778;p1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17"/>
          <p:cNvSpPr txBox="1"/>
          <p:nvPr>
            <p:ph type="title"/>
          </p:nvPr>
        </p:nvSpPr>
        <p:spPr>
          <a:xfrm>
            <a:off x="25" y="274800"/>
            <a:ext cx="818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O</a:t>
            </a:r>
            <a:r>
              <a:rPr lang="en"/>
              <a:t>ur next steps are exactly the same as those in the last class.</a:t>
            </a:r>
            <a:endParaRPr/>
          </a:p>
        </p:txBody>
      </p:sp>
      <p:sp>
        <p:nvSpPr>
          <p:cNvPr id="1573" name="Google Shape;1573;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4" name="Google Shape;1574;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4" name="Google Shape;2784;p1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0" name="Google Shape;2790;p1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1" name="Google Shape;2791;p181"/>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2500">
                <a:solidFill>
                  <a:schemeClr val="dk1"/>
                </a:solidFill>
              </a:rPr>
              <a:t>Activity: </a:t>
            </a:r>
            <a:r>
              <a:rPr lang="en" sz="2500">
                <a:solidFill>
                  <a:schemeClr val="dk1"/>
                </a:solidFill>
              </a:rPr>
              <a:t>Giving Your Model Building a Tune-Up</a:t>
            </a:r>
            <a:endParaRPr sz="25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In this activity, you will u</a:t>
            </a:r>
            <a:r>
              <a:rPr lang="en" sz="1800">
                <a:solidFill>
                  <a:schemeClr val="dk1"/>
                </a:solidFill>
                <a:latin typeface="Roboto"/>
                <a:ea typeface="Roboto"/>
                <a:cs typeface="Roboto"/>
                <a:sym typeface="Roboto"/>
              </a:rPr>
              <a:t>se KerasTuner to create a model that can adequately predict scikit-learn’s </a:t>
            </a:r>
            <a:r>
              <a:rPr lang="en" sz="1800">
                <a:solidFill>
                  <a:schemeClr val="lt1"/>
                </a:solidFill>
                <a:highlight>
                  <a:schemeClr val="dk1"/>
                </a:highlight>
                <a:latin typeface="Inconsolata Medium"/>
                <a:ea typeface="Inconsolata Medium"/>
                <a:cs typeface="Inconsolata Medium"/>
                <a:sym typeface="Inconsolata Medium"/>
              </a:rPr>
              <a:t>make_circles</a:t>
            </a:r>
            <a:r>
              <a:rPr lang="en" sz="1800">
                <a:solidFill>
                  <a:schemeClr val="dk1"/>
                </a:solidFill>
                <a:latin typeface="Roboto"/>
                <a:ea typeface="Roboto"/>
                <a:cs typeface="Roboto"/>
                <a:sym typeface="Roboto"/>
              </a:rPr>
              <a:t> dataset.</a:t>
            </a:r>
            <a:endParaRPr sz="1800">
              <a:solidFill>
                <a:schemeClr val="dk1"/>
              </a:solidFill>
              <a:latin typeface="Roboto"/>
              <a:ea typeface="Roboto"/>
              <a:cs typeface="Roboto"/>
              <a:sym typeface="Roboto"/>
            </a:endParaRPr>
          </a:p>
          <a:p>
            <a:pPr indent="0" lvl="0" marL="0" rtl="0" algn="l">
              <a:spcBef>
                <a:spcPts val="800"/>
              </a:spcBef>
              <a:spcAft>
                <a:spcPts val="0"/>
              </a:spcAft>
              <a:buNone/>
            </a:pPr>
            <a:r>
              <a:t/>
            </a:r>
            <a:endParaRPr/>
          </a:p>
        </p:txBody>
      </p:sp>
      <p:sp>
        <p:nvSpPr>
          <p:cNvPr id="2792" name="Google Shape;2792;p18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18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t>Giving Your Model Building a Tune-</a:t>
            </a:r>
            <a:r>
              <a:rPr lang="en"/>
              <a:t>Up</a:t>
            </a:r>
            <a:endParaRPr/>
          </a:p>
        </p:txBody>
      </p:sp>
      <p:sp>
        <p:nvSpPr>
          <p:cNvPr id="2798" name="Google Shape;2798;p1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799" name="Google Shape;2799;p182"/>
          <p:cNvGraphicFramePr/>
          <p:nvPr/>
        </p:nvGraphicFramePr>
        <p:xfrm>
          <a:off x="272750" y="755750"/>
          <a:ext cx="3000000" cy="3000000"/>
        </p:xfrm>
        <a:graphic>
          <a:graphicData uri="http://schemas.openxmlformats.org/drawingml/2006/table">
            <a:tbl>
              <a:tblPr>
                <a:noFill/>
                <a:tableStyleId>{2367CBBA-920A-496F-A145-6B35BFC817A2}</a:tableStyleId>
              </a:tblPr>
              <a:tblGrid>
                <a:gridCol w="1081450"/>
                <a:gridCol w="7517050"/>
              </a:tblGrid>
              <a:tr h="340675">
                <a:tc rowSpan="7">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82875" marB="182875" marR="0" marL="1371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Run the starter code provided in Google Colab to create the circles dummy dataset.</a:t>
                      </a:r>
                      <a:endParaRPr sz="1100">
                        <a:solidFill>
                          <a:srgbClr val="043461"/>
                        </a:solidFill>
                        <a:latin typeface="Roboto"/>
                        <a:ea typeface="Roboto"/>
                        <a:cs typeface="Roboto"/>
                        <a:sym typeface="Roboto"/>
                      </a:endParaRPr>
                    </a:p>
                  </a:txBody>
                  <a:tcPr marT="45700" marB="45700" marR="0"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69375">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Convert the circles dataset to a dataframe and plot the circles dataset using Pandas.</a:t>
                      </a:r>
                      <a:endParaRPr/>
                    </a:p>
                  </a:txBody>
                  <a:tcPr marT="45700" marB="45700"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1394150">
                <a:tc vMerge="1"/>
                <a:tc>
                  <a:txBody>
                    <a:bodyPr/>
                    <a:lstStyle/>
                    <a:p>
                      <a:pPr indent="0" lvl="0" marL="0" rtl="0" algn="l">
                        <a:lnSpc>
                          <a:spcPct val="115000"/>
                        </a:lnSpc>
                        <a:spcBef>
                          <a:spcPts val="0"/>
                        </a:spcBef>
                        <a:spcAft>
                          <a:spcPts val="0"/>
                        </a:spcAft>
                        <a:buNone/>
                      </a:pPr>
                      <a:r>
                        <a:rPr lang="en" sz="1100">
                          <a:solidFill>
                            <a:srgbClr val="043461"/>
                          </a:solidFill>
                          <a:latin typeface="Roboto"/>
                          <a:ea typeface="Roboto"/>
                          <a:cs typeface="Roboto"/>
                          <a:sym typeface="Roboto"/>
                        </a:rPr>
                        <a:t>Create a method that creates and compiles a new Sequential deep learning model with hyperparameter options. Be sure to include the following features:</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Allow KerasTuner to select between </a:t>
                      </a:r>
                      <a:r>
                        <a:rPr b="1" lang="en" sz="1100">
                          <a:solidFill>
                            <a:srgbClr val="043461"/>
                          </a:solidFill>
                          <a:latin typeface="Roboto"/>
                          <a:ea typeface="Roboto"/>
                          <a:cs typeface="Roboto"/>
                          <a:sym typeface="Roboto"/>
                        </a:rPr>
                        <a:t>ReLU</a:t>
                      </a:r>
                      <a:r>
                        <a:rPr lang="en" sz="1100">
                          <a:solidFill>
                            <a:srgbClr val="043461"/>
                          </a:solidFill>
                          <a:latin typeface="Roboto"/>
                          <a:ea typeface="Roboto"/>
                          <a:cs typeface="Roboto"/>
                          <a:sym typeface="Roboto"/>
                        </a:rPr>
                        <a:t> and </a:t>
                      </a:r>
                      <a:r>
                        <a:rPr b="1" lang="en" sz="1100">
                          <a:solidFill>
                            <a:srgbClr val="043461"/>
                          </a:solidFill>
                          <a:latin typeface="Roboto"/>
                          <a:ea typeface="Roboto"/>
                          <a:cs typeface="Roboto"/>
                          <a:sym typeface="Roboto"/>
                        </a:rPr>
                        <a:t>tanh</a:t>
                      </a:r>
                      <a:r>
                        <a:rPr lang="en" sz="1100">
                          <a:solidFill>
                            <a:srgbClr val="043461"/>
                          </a:solidFill>
                          <a:latin typeface="Roboto"/>
                          <a:ea typeface="Roboto"/>
                          <a:cs typeface="Roboto"/>
                          <a:sym typeface="Roboto"/>
                        </a:rPr>
                        <a:t> activation functions for each hidden layer.</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Allow KerasTuner to decide from 1 to 30 neurons in the first dense layer.</a:t>
                      </a:r>
                      <a:endParaRPr sz="1100">
                        <a:solidFill>
                          <a:srgbClr val="043461"/>
                        </a:solidFill>
                        <a:latin typeface="Roboto"/>
                        <a:ea typeface="Roboto"/>
                        <a:cs typeface="Roboto"/>
                        <a:sym typeface="Roboto"/>
                      </a:endParaRPr>
                    </a:p>
                    <a:p>
                      <a:pPr indent="0" lvl="0" marL="137160" rtl="0" algn="l">
                        <a:lnSpc>
                          <a:spcPct val="115000"/>
                        </a:lnSpc>
                        <a:spcBef>
                          <a:spcPts val="300"/>
                        </a:spcBef>
                        <a:spcAft>
                          <a:spcPts val="0"/>
                        </a:spcAft>
                        <a:buNone/>
                      </a:pPr>
                      <a:r>
                        <a:rPr b="1" lang="en" sz="1100">
                          <a:solidFill>
                            <a:srgbClr val="043461"/>
                          </a:solidFill>
                          <a:latin typeface="Roboto"/>
                          <a:ea typeface="Roboto"/>
                          <a:cs typeface="Roboto"/>
                          <a:sym typeface="Roboto"/>
                        </a:rPr>
                        <a:t>Note: </a:t>
                      </a:r>
                      <a:r>
                        <a:rPr lang="en" sz="1100">
                          <a:solidFill>
                            <a:srgbClr val="043461"/>
                          </a:solidFill>
                          <a:latin typeface="Roboto"/>
                          <a:ea typeface="Roboto"/>
                          <a:cs typeface="Roboto"/>
                          <a:sym typeface="Roboto"/>
                        </a:rPr>
                        <a:t>To limit the tuner runtime, increase your step argument to at least 5.</a:t>
                      </a:r>
                      <a:endParaRPr sz="1100">
                        <a:solidFill>
                          <a:srgbClr val="043461"/>
                        </a:solidFill>
                        <a:latin typeface="Roboto"/>
                        <a:ea typeface="Roboto"/>
                        <a:cs typeface="Roboto"/>
                        <a:sym typeface="Roboto"/>
                      </a:endParaRPr>
                    </a:p>
                    <a:p>
                      <a:pPr indent="-161290" lvl="0" marL="320040" rtl="0" algn="l">
                        <a:lnSpc>
                          <a:spcPct val="115000"/>
                        </a:lnSpc>
                        <a:spcBef>
                          <a:spcPts val="50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Allow KerasTuner to decide from 1 to 5 hidden layers and 1 to 30 neurons in each Dense layer.</a:t>
                      </a:r>
                      <a:endParaRPr sz="1100">
                        <a:solidFill>
                          <a:srgbClr val="043461"/>
                        </a:solidFill>
                        <a:latin typeface="Roboto"/>
                        <a:ea typeface="Roboto"/>
                        <a:cs typeface="Roboto"/>
                        <a:sym typeface="Roboto"/>
                      </a:endParaRPr>
                    </a:p>
                  </a:txBody>
                  <a:tcPr marT="45700" marB="45700"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911725">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Import the KerasTuner library and create a </a:t>
                      </a:r>
                      <a:r>
                        <a:rPr b="1" lang="en" sz="1100">
                          <a:solidFill>
                            <a:srgbClr val="043461"/>
                          </a:solidFill>
                          <a:latin typeface="Roboto"/>
                          <a:ea typeface="Roboto"/>
                          <a:cs typeface="Roboto"/>
                          <a:sym typeface="Roboto"/>
                        </a:rPr>
                        <a:t>Hyperband</a:t>
                      </a:r>
                      <a:r>
                        <a:rPr lang="en" sz="1100">
                          <a:solidFill>
                            <a:srgbClr val="043461"/>
                          </a:solidFill>
                          <a:latin typeface="Roboto"/>
                          <a:ea typeface="Roboto"/>
                          <a:cs typeface="Roboto"/>
                          <a:sym typeface="Roboto"/>
                        </a:rPr>
                        <a:t> tuner instance. Use the following parameters in your tuner:</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lang="en" sz="1100">
                          <a:solidFill>
                            <a:srgbClr val="043461"/>
                          </a:solidFill>
                          <a:latin typeface="Roboto"/>
                          <a:ea typeface="Roboto"/>
                          <a:cs typeface="Roboto"/>
                          <a:sym typeface="Roboto"/>
                        </a:rPr>
                        <a:t>The </a:t>
                      </a:r>
                      <a:r>
                        <a:rPr i="1" lang="en" sz="1100">
                          <a:solidFill>
                            <a:srgbClr val="043461"/>
                          </a:solidFill>
                          <a:latin typeface="Roboto"/>
                          <a:ea typeface="Roboto"/>
                          <a:cs typeface="Roboto"/>
                          <a:sym typeface="Roboto"/>
                        </a:rPr>
                        <a:t>objective</a:t>
                      </a:r>
                      <a:r>
                        <a:rPr lang="en" sz="1100">
                          <a:solidFill>
                            <a:srgbClr val="043461"/>
                          </a:solidFill>
                          <a:latin typeface="Roboto"/>
                          <a:ea typeface="Roboto"/>
                          <a:cs typeface="Roboto"/>
                          <a:sym typeface="Roboto"/>
                        </a:rPr>
                        <a:t> is "val_accuracy"</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i="1" lang="en" sz="1100">
                          <a:solidFill>
                            <a:srgbClr val="043461"/>
                          </a:solidFill>
                          <a:latin typeface="Roboto"/>
                          <a:ea typeface="Roboto"/>
                          <a:cs typeface="Roboto"/>
                          <a:sym typeface="Roboto"/>
                        </a:rPr>
                        <a:t>max_epochs</a:t>
                      </a:r>
                      <a:r>
                        <a:rPr lang="en" sz="1100">
                          <a:solidFill>
                            <a:srgbClr val="043461"/>
                          </a:solidFill>
                          <a:latin typeface="Roboto"/>
                          <a:ea typeface="Roboto"/>
                          <a:cs typeface="Roboto"/>
                          <a:sym typeface="Roboto"/>
                        </a:rPr>
                        <a:t> equal to 20</a:t>
                      </a:r>
                      <a:endParaRPr sz="1100">
                        <a:solidFill>
                          <a:srgbClr val="043461"/>
                        </a:solidFill>
                        <a:latin typeface="Roboto"/>
                        <a:ea typeface="Roboto"/>
                        <a:cs typeface="Roboto"/>
                        <a:sym typeface="Roboto"/>
                      </a:endParaRPr>
                    </a:p>
                    <a:p>
                      <a:pPr indent="-161290" lvl="0" marL="320040" rtl="0" algn="l">
                        <a:lnSpc>
                          <a:spcPct val="115000"/>
                        </a:lnSpc>
                        <a:spcBef>
                          <a:spcPts val="0"/>
                        </a:spcBef>
                        <a:spcAft>
                          <a:spcPts val="0"/>
                        </a:spcAft>
                        <a:buClr>
                          <a:srgbClr val="043461"/>
                        </a:buClr>
                        <a:buSzPts val="1100"/>
                        <a:buFont typeface="Roboto"/>
                        <a:buChar char="●"/>
                      </a:pPr>
                      <a:r>
                        <a:rPr i="1" lang="en" sz="1100">
                          <a:solidFill>
                            <a:srgbClr val="043461"/>
                          </a:solidFill>
                          <a:latin typeface="Roboto"/>
                          <a:ea typeface="Roboto"/>
                          <a:cs typeface="Roboto"/>
                          <a:sym typeface="Roboto"/>
                        </a:rPr>
                        <a:t>hyperband_iterations</a:t>
                      </a:r>
                      <a:r>
                        <a:rPr lang="en" sz="1100">
                          <a:solidFill>
                            <a:srgbClr val="043461"/>
                          </a:solidFill>
                          <a:latin typeface="Roboto"/>
                          <a:ea typeface="Roboto"/>
                          <a:cs typeface="Roboto"/>
                          <a:sym typeface="Roboto"/>
                        </a:rPr>
                        <a:t> equal to two.</a:t>
                      </a:r>
                      <a:endParaRPr sz="1100">
                        <a:solidFill>
                          <a:srgbClr val="043461"/>
                        </a:solidFill>
                        <a:latin typeface="Roboto"/>
                        <a:ea typeface="Roboto"/>
                        <a:cs typeface="Roboto"/>
                        <a:sym typeface="Roboto"/>
                      </a:endParaRPr>
                    </a:p>
                  </a:txBody>
                  <a:tcPr marT="45700" marB="45700" marR="91425" marL="1371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49575">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Run the KerasTuner search for best hyperparameters over 20 epochs.</a:t>
                      </a:r>
                      <a:endParaRPr/>
                    </a:p>
                  </a:txBody>
                  <a:tcPr marT="45700" marB="45700"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69375">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Retrieve the top three model hyperparameters from the tuner search and print the values.</a:t>
                      </a:r>
                      <a:endParaRPr/>
                    </a:p>
                  </a:txBody>
                  <a:tcPr marT="45700" marB="45700"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17700">
                <a:tc vMerge="1"/>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043461"/>
                          </a:solidFill>
                          <a:latin typeface="Roboto"/>
                          <a:ea typeface="Roboto"/>
                          <a:cs typeface="Roboto"/>
                          <a:sym typeface="Roboto"/>
                        </a:rPr>
                        <a:t>Retrieve the top three models from the tuner search and compare their predictive accuracy against the test dataset.</a:t>
                      </a:r>
                      <a:endParaRPr sz="1100">
                        <a:solidFill>
                          <a:srgbClr val="043461"/>
                        </a:solidFill>
                        <a:latin typeface="Roboto"/>
                        <a:ea typeface="Roboto"/>
                        <a:cs typeface="Roboto"/>
                        <a:sym typeface="Roboto"/>
                      </a:endParaRPr>
                    </a:p>
                  </a:txBody>
                  <a:tcPr marT="45700" marB="45700"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2800" name="Google Shape;2800;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6" name="Google Shape;2806;p1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2" name="Google Shape;2812;p1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3" name="Google Shape;2823;p1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Getting Real with </a:t>
            </a:r>
            <a:br>
              <a:rPr lang="en"/>
            </a:br>
            <a:r>
              <a:rPr lang="en"/>
              <a:t>Neural Network Datasets</a:t>
            </a:r>
            <a:endParaRPr/>
          </a:p>
        </p:txBody>
      </p:sp>
      <p:sp>
        <p:nvSpPr>
          <p:cNvPr id="2824" name="Google Shape;2824;p1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0" name="Google Shape;2830;p187"/>
          <p:cNvSpPr txBox="1"/>
          <p:nvPr>
            <p:ph type="title"/>
          </p:nvPr>
        </p:nvSpPr>
        <p:spPr>
          <a:xfrm>
            <a:off x="25" y="274800"/>
            <a:ext cx="872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The last lesson of today’s class covers how to prepare real-world data for our neural network models.</a:t>
            </a:r>
            <a:endParaRPr/>
          </a:p>
        </p:txBody>
      </p:sp>
      <p:sp>
        <p:nvSpPr>
          <p:cNvPr id="2831" name="Google Shape;2831;p1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pic>
        <p:nvPicPr>
          <p:cNvPr id="2836" name="Google Shape;2836;p188"/>
          <p:cNvPicPr preferRelativeResize="0"/>
          <p:nvPr/>
        </p:nvPicPr>
        <p:blipFill rotWithShape="1">
          <a:blip r:embed="rId3">
            <a:alphaModFix/>
          </a:blip>
          <a:srcRect b="2813" l="0" r="783" t="16573"/>
          <a:stretch/>
        </p:blipFill>
        <p:spPr>
          <a:xfrm>
            <a:off x="176" y="0"/>
            <a:ext cx="9168599" cy="5143499"/>
          </a:xfrm>
          <a:prstGeom prst="rect">
            <a:avLst/>
          </a:prstGeom>
          <a:noFill/>
          <a:ln>
            <a:noFill/>
          </a:ln>
        </p:spPr>
      </p:pic>
      <p:sp>
        <p:nvSpPr>
          <p:cNvPr id="2837" name="Google Shape;2837;p188"/>
          <p:cNvSpPr/>
          <p:nvPr/>
        </p:nvSpPr>
        <p:spPr>
          <a:xfrm>
            <a:off x="-16300" y="3339000"/>
            <a:ext cx="9168600" cy="1804500"/>
          </a:xfrm>
          <a:prstGeom prst="rect">
            <a:avLst/>
          </a:prstGeom>
          <a:solidFill>
            <a:srgbClr val="000000">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8"/>
          <p:cNvSpPr txBox="1"/>
          <p:nvPr/>
        </p:nvSpPr>
        <p:spPr>
          <a:xfrm>
            <a:off x="-16300" y="3339000"/>
            <a:ext cx="9168600" cy="1804500"/>
          </a:xfrm>
          <a:prstGeom prst="rect">
            <a:avLst/>
          </a:prstGeom>
          <a:noFill/>
          <a:ln>
            <a:noFill/>
          </a:ln>
        </p:spPr>
        <p:txBody>
          <a:bodyPr anchorCtr="0" anchor="ctr" bIns="91425" lIns="457200" spcFirstLastPara="1" rIns="457200" wrap="square" tIns="91425">
            <a:noAutofit/>
          </a:bodyPr>
          <a:lstStyle/>
          <a:p>
            <a:pPr indent="0" lvl="0" marL="0" rtl="0" algn="ctr">
              <a:spcBef>
                <a:spcPts val="0"/>
              </a:spcBef>
              <a:spcAft>
                <a:spcPts val="0"/>
              </a:spcAft>
              <a:buNone/>
            </a:pPr>
            <a:r>
              <a:rPr lang="en" sz="2300">
                <a:solidFill>
                  <a:srgbClr val="FFFFFF"/>
                </a:solidFill>
                <a:latin typeface="Roboto Light"/>
                <a:ea typeface="Roboto Light"/>
                <a:cs typeface="Roboto Light"/>
                <a:sym typeface="Roboto Light"/>
              </a:rPr>
              <a:t>When building machine learning models, most of the design effort goes into preprocessing and cleaning up the input data, not writing the code of the model; neural networks and deep learning models are no exception to this rule.</a:t>
            </a:r>
            <a:endParaRPr sz="2300">
              <a:solidFill>
                <a:srgbClr val="FFFFFF"/>
              </a:solidFill>
              <a:latin typeface="Roboto Light"/>
              <a:ea typeface="Roboto Light"/>
              <a:cs typeface="Roboto Light"/>
              <a:sym typeface="Roboto Light"/>
            </a:endParaRPr>
          </a:p>
        </p:txBody>
      </p:sp>
      <p:sp>
        <p:nvSpPr>
          <p:cNvPr id="2839" name="Google Shape;2839;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40" name="Google Shape;2840;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8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Real with Neural Network Datasets</a:t>
            </a:r>
            <a:endParaRPr>
              <a:solidFill>
                <a:schemeClr val="dk1"/>
              </a:solidFill>
            </a:endParaRPr>
          </a:p>
          <a:p>
            <a:pPr indent="0" lvl="0" marL="0" rtl="0" algn="l">
              <a:spcBef>
                <a:spcPts val="0"/>
              </a:spcBef>
              <a:spcAft>
                <a:spcPts val="0"/>
              </a:spcAft>
              <a:buNone/>
            </a:pPr>
            <a:r>
              <a:t/>
            </a:r>
            <a:endParaRPr/>
          </a:p>
        </p:txBody>
      </p:sp>
      <p:sp>
        <p:nvSpPr>
          <p:cNvPr id="2846" name="Google Shape;2846;p189"/>
          <p:cNvSpPr txBox="1"/>
          <p:nvPr>
            <p:ph idx="1" type="subTitle"/>
          </p:nvPr>
        </p:nvSpPr>
        <p:spPr>
          <a:xfrm>
            <a:off x="0" y="675975"/>
            <a:ext cx="5066100" cy="141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general, neural network models require the most preprocessing of input data as compared to other statistical and machine learning models.</a:t>
            </a:r>
            <a:endParaRPr/>
          </a:p>
        </p:txBody>
      </p:sp>
      <p:sp>
        <p:nvSpPr>
          <p:cNvPr id="2847" name="Google Shape;2847;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8" name="Google Shape;2848;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49" name="Google Shape;2849;p189"/>
          <p:cNvSpPr/>
          <p:nvPr/>
        </p:nvSpPr>
        <p:spPr>
          <a:xfrm>
            <a:off x="5050874" y="799175"/>
            <a:ext cx="1725600" cy="172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9"/>
          <p:cNvSpPr txBox="1"/>
          <p:nvPr>
            <p:ph idx="3" type="body"/>
          </p:nvPr>
        </p:nvSpPr>
        <p:spPr>
          <a:xfrm>
            <a:off x="75" y="2094375"/>
            <a:ext cx="4425600" cy="28119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Most neural networks are really good at identifying patterns and trends in data, but they are susceptible to getting stuck when looking at abstract or raw data.</a:t>
            </a:r>
            <a:endParaRPr/>
          </a:p>
          <a:p>
            <a:pPr indent="-180340" lvl="0" marL="320040" rtl="0" algn="l">
              <a:spcBef>
                <a:spcPts val="1000"/>
              </a:spcBef>
              <a:spcAft>
                <a:spcPts val="0"/>
              </a:spcAft>
              <a:buSzPts val="1400"/>
              <a:buChar char="●"/>
            </a:pPr>
            <a:r>
              <a:rPr lang="en"/>
              <a:t>When data have many categorical values, or large gaps between numerical values, a neural network might think </a:t>
            </a:r>
            <a:br>
              <a:rPr lang="en"/>
            </a:br>
            <a:r>
              <a:rPr lang="en"/>
              <a:t>that these variables are less important (or more important) than they really are.</a:t>
            </a:r>
            <a:endParaRPr/>
          </a:p>
        </p:txBody>
      </p:sp>
      <p:sp>
        <p:nvSpPr>
          <p:cNvPr id="2851" name="Google Shape;2851;p189"/>
          <p:cNvSpPr/>
          <p:nvPr/>
        </p:nvSpPr>
        <p:spPr>
          <a:xfrm>
            <a:off x="6885206" y="799175"/>
            <a:ext cx="1725600" cy="17256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9"/>
          <p:cNvSpPr/>
          <p:nvPr/>
        </p:nvSpPr>
        <p:spPr>
          <a:xfrm>
            <a:off x="5050874" y="2866459"/>
            <a:ext cx="1725600" cy="17256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9"/>
          <p:cNvSpPr/>
          <p:nvPr/>
        </p:nvSpPr>
        <p:spPr>
          <a:xfrm>
            <a:off x="6885206" y="2866459"/>
            <a:ext cx="1725600" cy="17256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4" name="Google Shape;2854;p189"/>
          <p:cNvPicPr preferRelativeResize="0"/>
          <p:nvPr/>
        </p:nvPicPr>
        <p:blipFill>
          <a:blip r:embed="rId3">
            <a:alphaModFix/>
          </a:blip>
          <a:stretch>
            <a:fillRect/>
          </a:stretch>
        </p:blipFill>
        <p:spPr>
          <a:xfrm>
            <a:off x="5126390" y="875110"/>
            <a:ext cx="1574713" cy="1573853"/>
          </a:xfrm>
          <a:prstGeom prst="rect">
            <a:avLst/>
          </a:prstGeom>
          <a:noFill/>
          <a:ln>
            <a:noFill/>
          </a:ln>
        </p:spPr>
      </p:pic>
      <p:pic>
        <p:nvPicPr>
          <p:cNvPr id="2855" name="Google Shape;2855;p189"/>
          <p:cNvPicPr preferRelativeResize="0"/>
          <p:nvPr/>
        </p:nvPicPr>
        <p:blipFill rotWithShape="1">
          <a:blip r:embed="rId4">
            <a:alphaModFix/>
          </a:blip>
          <a:srcRect b="0" l="0" r="0" t="0"/>
          <a:stretch/>
        </p:blipFill>
        <p:spPr>
          <a:xfrm>
            <a:off x="6957792" y="875110"/>
            <a:ext cx="1574713" cy="1573853"/>
          </a:xfrm>
          <a:prstGeom prst="rect">
            <a:avLst/>
          </a:prstGeom>
          <a:noFill/>
          <a:ln>
            <a:noFill/>
          </a:ln>
        </p:spPr>
      </p:pic>
      <p:pic>
        <p:nvPicPr>
          <p:cNvPr id="2856" name="Google Shape;2856;p189"/>
          <p:cNvPicPr preferRelativeResize="0"/>
          <p:nvPr/>
        </p:nvPicPr>
        <p:blipFill rotWithShape="1">
          <a:blip r:embed="rId5">
            <a:alphaModFix/>
          </a:blip>
          <a:srcRect b="0" l="0" r="0" t="0"/>
          <a:stretch/>
        </p:blipFill>
        <p:spPr>
          <a:xfrm>
            <a:off x="5126390" y="2936658"/>
            <a:ext cx="1574713" cy="1573853"/>
          </a:xfrm>
          <a:prstGeom prst="rect">
            <a:avLst/>
          </a:prstGeom>
          <a:noFill/>
          <a:ln>
            <a:noFill/>
          </a:ln>
        </p:spPr>
      </p:pic>
      <p:pic>
        <p:nvPicPr>
          <p:cNvPr id="2857" name="Google Shape;2857;p189"/>
          <p:cNvPicPr preferRelativeResize="0"/>
          <p:nvPr/>
        </p:nvPicPr>
        <p:blipFill rotWithShape="1">
          <a:blip r:embed="rId6">
            <a:alphaModFix/>
          </a:blip>
          <a:srcRect b="0" l="0" r="0" t="0"/>
          <a:stretch/>
        </p:blipFill>
        <p:spPr>
          <a:xfrm>
            <a:off x="6957792" y="2936658"/>
            <a:ext cx="1574713" cy="1573853"/>
          </a:xfrm>
          <a:prstGeom prst="rect">
            <a:avLst/>
          </a:prstGeom>
          <a:noFill/>
          <a:ln>
            <a:noFill/>
          </a:ln>
        </p:spPr>
      </p:pic>
      <p:sp>
        <p:nvSpPr>
          <p:cNvPr id="2858" name="Google Shape;2858;p189"/>
          <p:cNvSpPr txBox="1"/>
          <p:nvPr/>
        </p:nvSpPr>
        <p:spPr>
          <a:xfrm>
            <a:off x="4993050" y="2582550"/>
            <a:ext cx="18414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latin typeface="Roboto"/>
                <a:ea typeface="Roboto"/>
                <a:cs typeface="Roboto"/>
                <a:sym typeface="Roboto"/>
              </a:rPr>
              <a:t>Neural network</a:t>
            </a:r>
            <a:endParaRPr b="1" sz="1200">
              <a:latin typeface="Roboto"/>
              <a:ea typeface="Roboto"/>
              <a:cs typeface="Roboto"/>
              <a:sym typeface="Roboto"/>
            </a:endParaRPr>
          </a:p>
        </p:txBody>
      </p:sp>
      <p:sp>
        <p:nvSpPr>
          <p:cNvPr id="2859" name="Google Shape;2859;p189"/>
          <p:cNvSpPr txBox="1"/>
          <p:nvPr/>
        </p:nvSpPr>
        <p:spPr>
          <a:xfrm>
            <a:off x="4993050" y="4674075"/>
            <a:ext cx="18414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latin typeface="Roboto"/>
                <a:ea typeface="Roboto"/>
                <a:cs typeface="Roboto"/>
                <a:sym typeface="Roboto"/>
              </a:rPr>
              <a:t>Random forest</a:t>
            </a:r>
            <a:endParaRPr b="1" sz="1200">
              <a:latin typeface="Roboto"/>
              <a:ea typeface="Roboto"/>
              <a:cs typeface="Roboto"/>
              <a:sym typeface="Roboto"/>
            </a:endParaRPr>
          </a:p>
        </p:txBody>
      </p:sp>
      <p:sp>
        <p:nvSpPr>
          <p:cNvPr id="2860" name="Google Shape;2860;p189"/>
          <p:cNvSpPr txBox="1"/>
          <p:nvPr/>
        </p:nvSpPr>
        <p:spPr>
          <a:xfrm>
            <a:off x="6818675" y="2582550"/>
            <a:ext cx="18414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latin typeface="Roboto"/>
                <a:ea typeface="Roboto"/>
                <a:cs typeface="Roboto"/>
                <a:sym typeface="Roboto"/>
              </a:rPr>
              <a:t>Logistic regression</a:t>
            </a:r>
            <a:endParaRPr b="1" sz="1200">
              <a:latin typeface="Roboto"/>
              <a:ea typeface="Roboto"/>
              <a:cs typeface="Roboto"/>
              <a:sym typeface="Roboto"/>
            </a:endParaRPr>
          </a:p>
        </p:txBody>
      </p:sp>
      <p:sp>
        <p:nvSpPr>
          <p:cNvPr id="2861" name="Google Shape;2861;p189"/>
          <p:cNvSpPr txBox="1"/>
          <p:nvPr/>
        </p:nvSpPr>
        <p:spPr>
          <a:xfrm>
            <a:off x="6818675" y="4674075"/>
            <a:ext cx="18414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latin typeface="Roboto"/>
                <a:ea typeface="Roboto"/>
                <a:cs typeface="Roboto"/>
                <a:sym typeface="Roboto"/>
              </a:rPr>
              <a:t>Decision tree</a:t>
            </a:r>
            <a:endParaRPr b="1"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Over the Moon on Basic Neural Networks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580" name="Google Shape;1580;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steps: </a:t>
            </a:r>
            <a:endParaRPr>
              <a:solidFill>
                <a:schemeClr val="dk1"/>
              </a:solidFill>
            </a:endParaRPr>
          </a:p>
          <a:p>
            <a:pPr indent="0" lvl="0" marL="0" rtl="0" algn="l">
              <a:spcBef>
                <a:spcPts val="0"/>
              </a:spcBef>
              <a:spcAft>
                <a:spcPts val="0"/>
              </a:spcAft>
              <a:buNone/>
            </a:pPr>
            <a:r>
              <a:t/>
            </a:r>
            <a:endParaRPr/>
          </a:p>
        </p:txBody>
      </p:sp>
      <p:sp>
        <p:nvSpPr>
          <p:cNvPr id="1581" name="Google Shape;1581;p118"/>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2" name="Google Shape;1582;p11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18"/>
          <p:cNvSpPr txBox="1"/>
          <p:nvPr/>
        </p:nvSpPr>
        <p:spPr>
          <a:xfrm>
            <a:off x="-75" y="13194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Split the dataset, then scale and standardize each feature</a:t>
            </a:r>
            <a:endParaRPr>
              <a:solidFill>
                <a:schemeClr val="dk1"/>
              </a:solidFill>
              <a:latin typeface="Roboto"/>
              <a:ea typeface="Roboto"/>
              <a:cs typeface="Roboto"/>
              <a:sym typeface="Roboto"/>
            </a:endParaRPr>
          </a:p>
        </p:txBody>
      </p:sp>
      <p:sp>
        <p:nvSpPr>
          <p:cNvPr id="1584" name="Google Shape;1584;p11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8"/>
          <p:cNvSpPr txBox="1"/>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Fit the model to our training data</a:t>
            </a:r>
            <a:endParaRPr>
              <a:solidFill>
                <a:schemeClr val="dk1"/>
              </a:solidFill>
              <a:latin typeface="Roboto"/>
              <a:ea typeface="Roboto"/>
              <a:cs typeface="Roboto"/>
              <a:sym typeface="Roboto"/>
            </a:endParaRPr>
          </a:p>
        </p:txBody>
      </p:sp>
      <p:sp>
        <p:nvSpPr>
          <p:cNvPr id="1588" name="Google Shape;1588;p118"/>
          <p:cNvSpPr txBox="1"/>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Transform the data</a:t>
            </a:r>
            <a:endParaRPr>
              <a:solidFill>
                <a:schemeClr val="dk1"/>
              </a:solidFill>
              <a:latin typeface="Roboto"/>
              <a:ea typeface="Roboto"/>
              <a:cs typeface="Roboto"/>
              <a:sym typeface="Roboto"/>
            </a:endParaRPr>
          </a:p>
        </p:txBody>
      </p:sp>
      <p:sp>
        <p:nvSpPr>
          <p:cNvPr id="1589" name="Google Shape;1589;p118"/>
          <p:cNvSpPr txBox="1"/>
          <p:nvPr/>
        </p:nvSpPr>
        <p:spPr>
          <a:xfrm>
            <a:off x="-12300" y="338556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Create a Sequential model</a:t>
            </a:r>
            <a:endParaRPr>
              <a:solidFill>
                <a:schemeClr val="dk1"/>
              </a:solidFill>
              <a:latin typeface="Roboto"/>
              <a:ea typeface="Roboto"/>
              <a:cs typeface="Roboto"/>
              <a:sym typeface="Roboto"/>
            </a:endParaRPr>
          </a:p>
        </p:txBody>
      </p:sp>
      <p:sp>
        <p:nvSpPr>
          <p:cNvPr id="1590" name="Google Shape;1590;p11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8"/>
          <p:cNvSpPr txBox="1"/>
          <p:nvPr/>
        </p:nvSpPr>
        <p:spPr>
          <a:xfrm>
            <a:off x="0" y="40783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Add the first layer and output layer, and then get the structure of the Sequential model</a:t>
            </a:r>
            <a:endParaRPr>
              <a:solidFill>
                <a:schemeClr val="dk1"/>
              </a:solidFill>
              <a:latin typeface="Roboto"/>
              <a:ea typeface="Roboto"/>
              <a:cs typeface="Roboto"/>
              <a:sym typeface="Roboto"/>
            </a:endParaRPr>
          </a:p>
        </p:txBody>
      </p:sp>
      <p:sp>
        <p:nvSpPr>
          <p:cNvPr id="1592" name="Google Shape;159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7" name="Google Shape;2867;p190"/>
          <p:cNvSpPr txBox="1"/>
          <p:nvPr>
            <p:ph type="title"/>
          </p:nvPr>
        </p:nvSpPr>
        <p:spPr>
          <a:xfrm>
            <a:off x="25" y="274800"/>
            <a:ext cx="872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If a bank wanted to build a neural network model to identify if a company were eligible for a loan, </a:t>
            </a:r>
            <a:br>
              <a:rPr lang="en"/>
            </a:br>
            <a:r>
              <a:rPr lang="en"/>
              <a:t>it might look at factors such as a company’s </a:t>
            </a:r>
            <a:r>
              <a:rPr lang="en">
                <a:solidFill>
                  <a:srgbClr val="6CCCE6"/>
                </a:solidFill>
              </a:rPr>
              <a:t>net worth.</a:t>
            </a:r>
            <a:endParaRPr>
              <a:solidFill>
                <a:srgbClr val="6CCCE6"/>
              </a:solidFill>
            </a:endParaRPr>
          </a:p>
        </p:txBody>
      </p:sp>
      <p:sp>
        <p:nvSpPr>
          <p:cNvPr id="2868" name="Google Shape;2868;p1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pic>
        <p:nvPicPr>
          <p:cNvPr id="2873" name="Google Shape;2873;p191"/>
          <p:cNvPicPr preferRelativeResize="0"/>
          <p:nvPr/>
        </p:nvPicPr>
        <p:blipFill rotWithShape="1">
          <a:blip r:embed="rId3">
            <a:alphaModFix/>
          </a:blip>
          <a:srcRect b="15457" l="0" r="0" t="17742"/>
          <a:stretch/>
        </p:blipFill>
        <p:spPr>
          <a:xfrm>
            <a:off x="635875" y="2248850"/>
            <a:ext cx="7872599" cy="2629376"/>
          </a:xfrm>
          <a:prstGeom prst="rect">
            <a:avLst/>
          </a:prstGeom>
          <a:noFill/>
          <a:ln>
            <a:noFill/>
          </a:ln>
        </p:spPr>
      </p:pic>
      <p:sp>
        <p:nvSpPr>
          <p:cNvPr id="2874" name="Google Shape;2874;p19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Getting Real with Neural Network Datasets</a:t>
            </a:r>
            <a:endParaRPr/>
          </a:p>
        </p:txBody>
      </p:sp>
      <p:sp>
        <p:nvSpPr>
          <p:cNvPr id="2875" name="Google Shape;2875;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If the bank’s input dataset contained information from large Fortune 500 companies, such as Google and Facebook, as well as small family-owned stores, the variability in net worth would be huge.</a:t>
            </a:r>
            <a:endParaRPr/>
          </a:p>
        </p:txBody>
      </p:sp>
      <p:sp>
        <p:nvSpPr>
          <p:cNvPr id="2876" name="Google Shape;2876;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77" name="Google Shape;2877;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878" name="Google Shape;2878;p191"/>
          <p:cNvPicPr preferRelativeResize="0"/>
          <p:nvPr/>
        </p:nvPicPr>
        <p:blipFill rotWithShape="1">
          <a:blip r:embed="rId4">
            <a:alphaModFix/>
          </a:blip>
          <a:srcRect b="32286" l="0" r="0" t="32346"/>
          <a:stretch/>
        </p:blipFill>
        <p:spPr>
          <a:xfrm>
            <a:off x="1206900" y="2544809"/>
            <a:ext cx="2097071" cy="741666"/>
          </a:xfrm>
          <a:prstGeom prst="rect">
            <a:avLst/>
          </a:prstGeom>
          <a:noFill/>
          <a:ln>
            <a:noFill/>
          </a:ln>
        </p:spPr>
      </p:pic>
      <p:pic>
        <p:nvPicPr>
          <p:cNvPr id="2879" name="Google Shape;2879;p191"/>
          <p:cNvPicPr preferRelativeResize="0"/>
          <p:nvPr/>
        </p:nvPicPr>
        <p:blipFill>
          <a:blip r:embed="rId5">
            <a:alphaModFix/>
          </a:blip>
          <a:stretch>
            <a:fillRect/>
          </a:stretch>
        </p:blipFill>
        <p:spPr>
          <a:xfrm>
            <a:off x="6002521" y="1593225"/>
            <a:ext cx="1638006" cy="91097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19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Real with Neural Network Datasets</a:t>
            </a:r>
            <a:endParaRPr>
              <a:solidFill>
                <a:schemeClr val="dk1"/>
              </a:solidFill>
            </a:endParaRPr>
          </a:p>
          <a:p>
            <a:pPr indent="0" lvl="0" marL="0" rtl="0" algn="l">
              <a:spcBef>
                <a:spcPts val="0"/>
              </a:spcBef>
              <a:spcAft>
                <a:spcPts val="0"/>
              </a:spcAft>
              <a:buNone/>
            </a:pPr>
            <a:r>
              <a:t/>
            </a:r>
            <a:endParaRPr/>
          </a:p>
        </p:txBody>
      </p:sp>
      <p:sp>
        <p:nvSpPr>
          <p:cNvPr id="2885" name="Google Shape;2885;p1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Without </a:t>
            </a:r>
            <a:r>
              <a:rPr b="1" lang="en">
                <a:highlight>
                  <a:srgbClr val="FFFF00"/>
                </a:highlight>
              </a:rPr>
              <a:t>normalized input data</a:t>
            </a:r>
            <a:r>
              <a:rPr lang="en"/>
              <a:t>, a neural network could look at net worth as being a strong indicator of loan eligibility and might ignore all other factors, such as:</a:t>
            </a:r>
            <a:endParaRPr/>
          </a:p>
        </p:txBody>
      </p:sp>
      <p:sp>
        <p:nvSpPr>
          <p:cNvPr id="2886" name="Google Shape;2886;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7" name="Google Shape;2887;p1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888" name="Google Shape;2888;p192"/>
          <p:cNvGrpSpPr/>
          <p:nvPr/>
        </p:nvGrpSpPr>
        <p:grpSpPr>
          <a:xfrm>
            <a:off x="453395" y="1625450"/>
            <a:ext cx="743726" cy="530949"/>
            <a:chOff x="453220" y="1424000"/>
            <a:chExt cx="743726" cy="530949"/>
          </a:xfrm>
        </p:grpSpPr>
        <p:sp>
          <p:nvSpPr>
            <p:cNvPr id="2889" name="Google Shape;2889;p19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90" name="Google Shape;2890;p19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2891" name="Google Shape;2891;p192"/>
          <p:cNvGrpSpPr/>
          <p:nvPr/>
        </p:nvGrpSpPr>
        <p:grpSpPr>
          <a:xfrm>
            <a:off x="453408" y="2477750"/>
            <a:ext cx="743726" cy="530949"/>
            <a:chOff x="453233" y="2276300"/>
            <a:chExt cx="743726" cy="530949"/>
          </a:xfrm>
        </p:grpSpPr>
        <p:sp>
          <p:nvSpPr>
            <p:cNvPr id="2892" name="Google Shape;2892;p19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93" name="Google Shape;2893;p19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894" name="Google Shape;2894;p192"/>
          <p:cNvSpPr/>
          <p:nvPr/>
        </p:nvSpPr>
        <p:spPr>
          <a:xfrm>
            <a:off x="1352725" y="15802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92"/>
          <p:cNvSpPr/>
          <p:nvPr/>
        </p:nvSpPr>
        <p:spPr>
          <a:xfrm>
            <a:off x="1352725" y="24325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92"/>
          <p:cNvSpPr/>
          <p:nvPr/>
        </p:nvSpPr>
        <p:spPr>
          <a:xfrm>
            <a:off x="1352725" y="3275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7" name="Google Shape;2897;p192"/>
          <p:cNvGrpSpPr/>
          <p:nvPr/>
        </p:nvGrpSpPr>
        <p:grpSpPr>
          <a:xfrm>
            <a:off x="453408" y="3330038"/>
            <a:ext cx="743726" cy="530949"/>
            <a:chOff x="453233" y="3128588"/>
            <a:chExt cx="743726" cy="530949"/>
          </a:xfrm>
        </p:grpSpPr>
        <p:sp>
          <p:nvSpPr>
            <p:cNvPr id="2898" name="Google Shape;2898;p19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99" name="Google Shape;2899;p19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900" name="Google Shape;2900;p192"/>
          <p:cNvSpPr txBox="1"/>
          <p:nvPr>
            <p:ph idx="1" type="subTitle"/>
          </p:nvPr>
        </p:nvSpPr>
        <p:spPr>
          <a:xfrm>
            <a:off x="175" y="16010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Debt-to-income ratio</a:t>
            </a:r>
            <a:endParaRPr sz="1800">
              <a:solidFill>
                <a:srgbClr val="043461"/>
              </a:solidFill>
              <a:latin typeface="Roboto"/>
              <a:ea typeface="Roboto"/>
              <a:cs typeface="Roboto"/>
              <a:sym typeface="Roboto"/>
            </a:endParaRPr>
          </a:p>
        </p:txBody>
      </p:sp>
      <p:sp>
        <p:nvSpPr>
          <p:cNvPr id="2901" name="Google Shape;2901;p192"/>
          <p:cNvSpPr txBox="1"/>
          <p:nvPr>
            <p:ph idx="2" type="subTitle"/>
          </p:nvPr>
        </p:nvSpPr>
        <p:spPr>
          <a:xfrm>
            <a:off x="175" y="2434988"/>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Credit status</a:t>
            </a:r>
            <a:endParaRPr sz="1800">
              <a:solidFill>
                <a:srgbClr val="043461"/>
              </a:solidFill>
              <a:latin typeface="Roboto"/>
              <a:ea typeface="Roboto"/>
              <a:cs typeface="Roboto"/>
              <a:sym typeface="Roboto"/>
            </a:endParaRPr>
          </a:p>
        </p:txBody>
      </p:sp>
      <p:sp>
        <p:nvSpPr>
          <p:cNvPr id="2902" name="Google Shape;2902;p192"/>
          <p:cNvSpPr txBox="1"/>
          <p:nvPr>
            <p:ph idx="3" type="subTitle"/>
          </p:nvPr>
        </p:nvSpPr>
        <p:spPr>
          <a:xfrm>
            <a:off x="175" y="32777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Requested loan amount</a:t>
            </a:r>
            <a:endParaRPr sz="1800">
              <a:solidFill>
                <a:srgbClr val="043461"/>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pic>
        <p:nvPicPr>
          <p:cNvPr id="2907" name="Google Shape;2907;p193"/>
          <p:cNvPicPr preferRelativeResize="0"/>
          <p:nvPr/>
        </p:nvPicPr>
        <p:blipFill rotWithShape="1">
          <a:blip r:embed="rId3">
            <a:alphaModFix/>
          </a:blip>
          <a:srcRect b="14286" l="821" r="3676" t="14279"/>
          <a:stretch/>
        </p:blipFill>
        <p:spPr>
          <a:xfrm>
            <a:off x="-12125" y="0"/>
            <a:ext cx="9168599" cy="5143500"/>
          </a:xfrm>
          <a:prstGeom prst="rect">
            <a:avLst/>
          </a:prstGeom>
          <a:noFill/>
          <a:ln>
            <a:noFill/>
          </a:ln>
        </p:spPr>
      </p:pic>
      <p:sp>
        <p:nvSpPr>
          <p:cNvPr id="2908" name="Google Shape;2908;p19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Real with Neural Network Datasets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909" name="Google Shape;2909;p193"/>
          <p:cNvSpPr txBox="1"/>
          <p:nvPr>
            <p:ph idx="1" type="subTitle"/>
          </p:nvPr>
        </p:nvSpPr>
        <p:spPr>
          <a:xfrm>
            <a:off x="0" y="675975"/>
            <a:ext cx="6417000" cy="95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Instead, i</a:t>
            </a:r>
            <a:r>
              <a:rPr lang="en"/>
              <a:t>f the net worth were normalized on a factor such as number of employees, the neural network would be more likely to weigh other factors more evenly with net worth.</a:t>
            </a:r>
            <a:endParaRPr/>
          </a:p>
        </p:txBody>
      </p:sp>
      <p:sp>
        <p:nvSpPr>
          <p:cNvPr id="2910" name="Google Shape;2910;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1" name="Google Shape;2911;p1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12" name="Google Shape;2912;p193"/>
          <p:cNvSpPr txBox="1"/>
          <p:nvPr>
            <p:ph idx="3" type="body"/>
          </p:nvPr>
        </p:nvSpPr>
        <p:spPr>
          <a:xfrm>
            <a:off x="-12300" y="2084175"/>
            <a:ext cx="4428000" cy="87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This would result in a neural network model that assesses loan eligibility more fairly, without introducing any additional risk.</a:t>
            </a:r>
            <a:endParaRPr/>
          </a:p>
        </p:txBody>
      </p:sp>
      <p:cxnSp>
        <p:nvCxnSpPr>
          <p:cNvPr id="2913" name="Google Shape;2913;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19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the Input Data</a:t>
            </a:r>
            <a:endParaRPr/>
          </a:p>
        </p:txBody>
      </p:sp>
      <p:sp>
        <p:nvSpPr>
          <p:cNvPr id="2919" name="Google Shape;2919;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0" name="Google Shape;2920;p1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21" name="Google Shape;2921;p1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alter the input dataset before any computational model training or evaluation.</a:t>
            </a:r>
            <a:endParaRPr/>
          </a:p>
        </p:txBody>
      </p:sp>
      <p:sp>
        <p:nvSpPr>
          <p:cNvPr id="2922" name="Google Shape;2922;p194"/>
          <p:cNvSpPr txBox="1"/>
          <p:nvPr>
            <p:ph idx="3" type="body"/>
          </p:nvPr>
        </p:nvSpPr>
        <p:spPr>
          <a:xfrm>
            <a:off x="175" y="1210050"/>
            <a:ext cx="9144000" cy="649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sz="1800"/>
              <a:t>When working with a neural network, we must first preprocess the </a:t>
            </a:r>
            <a:br>
              <a:rPr lang="en" sz="1800"/>
            </a:br>
            <a:r>
              <a:rPr b="1" lang="en" sz="1800">
                <a:highlight>
                  <a:srgbClr val="FFFF00"/>
                </a:highlight>
              </a:rPr>
              <a:t>categorical data</a:t>
            </a:r>
            <a:r>
              <a:rPr lang="en" sz="1800"/>
              <a:t> before we preprocess the numerical data.</a:t>
            </a:r>
            <a:endParaRPr sz="1800"/>
          </a:p>
        </p:txBody>
      </p:sp>
      <p:grpSp>
        <p:nvGrpSpPr>
          <p:cNvPr id="2923" name="Google Shape;2923;p194"/>
          <p:cNvGrpSpPr/>
          <p:nvPr/>
        </p:nvGrpSpPr>
        <p:grpSpPr>
          <a:xfrm>
            <a:off x="809500" y="2042325"/>
            <a:ext cx="7648888" cy="2667600"/>
            <a:chOff x="611163" y="1832775"/>
            <a:chExt cx="7648888" cy="2667600"/>
          </a:xfrm>
        </p:grpSpPr>
        <p:grpSp>
          <p:nvGrpSpPr>
            <p:cNvPr id="2924" name="Google Shape;2924;p194"/>
            <p:cNvGrpSpPr/>
            <p:nvPr/>
          </p:nvGrpSpPr>
          <p:grpSpPr>
            <a:xfrm>
              <a:off x="1554675" y="2332775"/>
              <a:ext cx="2141550" cy="1722750"/>
              <a:chOff x="1554675" y="2332775"/>
              <a:chExt cx="2141550" cy="1722750"/>
            </a:xfrm>
          </p:grpSpPr>
          <p:cxnSp>
            <p:nvCxnSpPr>
              <p:cNvPr id="2925" name="Google Shape;2925;p194"/>
              <p:cNvCxnSpPr/>
              <p:nvPr/>
            </p:nvCxnSpPr>
            <p:spPr>
              <a:xfrm flipH="1">
                <a:off x="2911425" y="233277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2926" name="Google Shape;2926;p194"/>
              <p:cNvCxnSpPr/>
              <p:nvPr/>
            </p:nvCxnSpPr>
            <p:spPr>
              <a:xfrm flipH="1">
                <a:off x="1554675" y="327072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2927" name="Google Shape;2927;p194"/>
              <p:cNvCxnSpPr/>
              <p:nvPr/>
            </p:nvCxnSpPr>
            <p:spPr>
              <a:xfrm>
                <a:off x="2628775" y="3270725"/>
                <a:ext cx="784800" cy="784800"/>
              </a:xfrm>
              <a:prstGeom prst="straightConnector1">
                <a:avLst/>
              </a:prstGeom>
              <a:noFill/>
              <a:ln cap="flat" cmpd="sng" w="38100">
                <a:solidFill>
                  <a:srgbClr val="999999"/>
                </a:solidFill>
                <a:prstDash val="solid"/>
                <a:round/>
                <a:headEnd len="med" w="med" type="none"/>
                <a:tailEnd len="med" w="med" type="none"/>
              </a:ln>
            </p:spPr>
          </p:cxnSp>
        </p:grpSp>
        <p:grpSp>
          <p:nvGrpSpPr>
            <p:cNvPr id="2928" name="Google Shape;2928;p194"/>
            <p:cNvGrpSpPr/>
            <p:nvPr/>
          </p:nvGrpSpPr>
          <p:grpSpPr>
            <a:xfrm flipH="1">
              <a:off x="5364675" y="2332775"/>
              <a:ext cx="2141550" cy="1722750"/>
              <a:chOff x="1554675" y="2332775"/>
              <a:chExt cx="2141550" cy="1722750"/>
            </a:xfrm>
          </p:grpSpPr>
          <p:cxnSp>
            <p:nvCxnSpPr>
              <p:cNvPr id="2929" name="Google Shape;2929;p194"/>
              <p:cNvCxnSpPr/>
              <p:nvPr/>
            </p:nvCxnSpPr>
            <p:spPr>
              <a:xfrm flipH="1">
                <a:off x="2911425" y="233277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2930" name="Google Shape;2930;p194"/>
              <p:cNvCxnSpPr/>
              <p:nvPr/>
            </p:nvCxnSpPr>
            <p:spPr>
              <a:xfrm flipH="1">
                <a:off x="1554675" y="327072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2931" name="Google Shape;2931;p194"/>
              <p:cNvCxnSpPr/>
              <p:nvPr/>
            </p:nvCxnSpPr>
            <p:spPr>
              <a:xfrm>
                <a:off x="2628775" y="3270725"/>
                <a:ext cx="784800" cy="784800"/>
              </a:xfrm>
              <a:prstGeom prst="straightConnector1">
                <a:avLst/>
              </a:prstGeom>
              <a:noFill/>
              <a:ln cap="flat" cmpd="sng" w="38100">
                <a:solidFill>
                  <a:srgbClr val="999999"/>
                </a:solidFill>
                <a:prstDash val="solid"/>
                <a:round/>
                <a:headEnd len="med" w="med" type="none"/>
                <a:tailEnd len="med" w="med" type="none"/>
              </a:ln>
            </p:spPr>
          </p:cxnSp>
        </p:grpSp>
        <p:sp>
          <p:nvSpPr>
            <p:cNvPr id="2932" name="Google Shape;2932;p194"/>
            <p:cNvSpPr/>
            <p:nvPr/>
          </p:nvSpPr>
          <p:spPr>
            <a:xfrm>
              <a:off x="3544500" y="1832775"/>
              <a:ext cx="2055000" cy="533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Data Types</a:t>
              </a:r>
              <a:endParaRPr sz="2100">
                <a:solidFill>
                  <a:srgbClr val="FFFFFF"/>
                </a:solidFill>
                <a:latin typeface="Roboto"/>
                <a:ea typeface="Roboto"/>
                <a:cs typeface="Roboto"/>
                <a:sym typeface="Roboto"/>
              </a:endParaRPr>
            </a:p>
          </p:txBody>
        </p:sp>
        <p:sp>
          <p:nvSpPr>
            <p:cNvPr id="2933" name="Google Shape;2933;p194"/>
            <p:cNvSpPr/>
            <p:nvPr/>
          </p:nvSpPr>
          <p:spPr>
            <a:xfrm>
              <a:off x="5447400" y="2899575"/>
              <a:ext cx="2055000" cy="533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Numerical </a:t>
              </a:r>
              <a:endParaRPr sz="2100">
                <a:solidFill>
                  <a:srgbClr val="FFFFFF"/>
                </a:solidFill>
                <a:latin typeface="Roboto"/>
                <a:ea typeface="Roboto"/>
                <a:cs typeface="Roboto"/>
                <a:sym typeface="Roboto"/>
              </a:endParaRPr>
            </a:p>
          </p:txBody>
        </p:sp>
        <p:sp>
          <p:nvSpPr>
            <p:cNvPr id="2934" name="Google Shape;2934;p194"/>
            <p:cNvSpPr/>
            <p:nvPr/>
          </p:nvSpPr>
          <p:spPr>
            <a:xfrm>
              <a:off x="6535650" y="3966675"/>
              <a:ext cx="17244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Ratio</a:t>
              </a:r>
              <a:endParaRPr sz="2100">
                <a:latin typeface="Roboto"/>
                <a:ea typeface="Roboto"/>
                <a:cs typeface="Roboto"/>
                <a:sym typeface="Roboto"/>
              </a:endParaRPr>
            </a:p>
          </p:txBody>
        </p:sp>
        <p:sp>
          <p:nvSpPr>
            <p:cNvPr id="2935" name="Google Shape;2935;p194"/>
            <p:cNvSpPr/>
            <p:nvPr/>
          </p:nvSpPr>
          <p:spPr>
            <a:xfrm>
              <a:off x="4675675" y="3966675"/>
              <a:ext cx="17283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Interval </a:t>
              </a:r>
              <a:endParaRPr sz="2100">
                <a:latin typeface="Roboto"/>
                <a:ea typeface="Roboto"/>
                <a:cs typeface="Roboto"/>
                <a:sym typeface="Roboto"/>
              </a:endParaRPr>
            </a:p>
          </p:txBody>
        </p:sp>
        <p:sp>
          <p:nvSpPr>
            <p:cNvPr id="2936" name="Google Shape;2936;p194"/>
            <p:cNvSpPr/>
            <p:nvPr/>
          </p:nvSpPr>
          <p:spPr>
            <a:xfrm>
              <a:off x="1358563" y="2899575"/>
              <a:ext cx="2055000" cy="533700"/>
            </a:xfrm>
            <a:prstGeom prst="roundRect">
              <a:avLst>
                <a:gd fmla="val 16667" name="adj"/>
              </a:avLst>
            </a:prstGeom>
            <a:solidFill>
              <a:srgbClr val="1475D4"/>
            </a:solidFill>
            <a:ln cap="flat" cmpd="sng" w="76200">
              <a:solidFill>
                <a:srgbClr val="FFFF00"/>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Categorical </a:t>
              </a:r>
              <a:endParaRPr sz="2100">
                <a:solidFill>
                  <a:srgbClr val="FFFFFF"/>
                </a:solidFill>
                <a:latin typeface="Roboto"/>
                <a:ea typeface="Roboto"/>
                <a:cs typeface="Roboto"/>
                <a:sym typeface="Roboto"/>
              </a:endParaRPr>
            </a:p>
          </p:txBody>
        </p:sp>
        <p:sp>
          <p:nvSpPr>
            <p:cNvPr id="2937" name="Google Shape;2937;p194"/>
            <p:cNvSpPr/>
            <p:nvPr/>
          </p:nvSpPr>
          <p:spPr>
            <a:xfrm>
              <a:off x="2439675" y="3966675"/>
              <a:ext cx="17283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latin typeface="Roboto"/>
                  <a:ea typeface="Roboto"/>
                  <a:cs typeface="Roboto"/>
                  <a:sym typeface="Roboto"/>
                </a:rPr>
                <a:t>Ordinal </a:t>
              </a:r>
              <a:endParaRPr sz="2100">
                <a:latin typeface="Roboto"/>
                <a:ea typeface="Roboto"/>
                <a:cs typeface="Roboto"/>
                <a:sym typeface="Roboto"/>
              </a:endParaRPr>
            </a:p>
          </p:txBody>
        </p:sp>
        <p:sp>
          <p:nvSpPr>
            <p:cNvPr id="2938" name="Google Shape;2938;p194"/>
            <p:cNvSpPr/>
            <p:nvPr/>
          </p:nvSpPr>
          <p:spPr>
            <a:xfrm>
              <a:off x="611163" y="3966663"/>
              <a:ext cx="17283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latin typeface="Roboto"/>
                  <a:ea typeface="Roboto"/>
                  <a:cs typeface="Roboto"/>
                  <a:sym typeface="Roboto"/>
                </a:rPr>
                <a:t>Nominal </a:t>
              </a:r>
              <a:endParaRPr sz="2100">
                <a:latin typeface="Roboto"/>
                <a:ea typeface="Roboto"/>
                <a:cs typeface="Roboto"/>
                <a:sym typeface="Roboto"/>
              </a:endParaRPr>
            </a:p>
          </p:txBody>
        </p:sp>
        <p:sp>
          <p:nvSpPr>
            <p:cNvPr id="2939" name="Google Shape;2939;p194"/>
            <p:cNvSpPr/>
            <p:nvPr/>
          </p:nvSpPr>
          <p:spPr>
            <a:xfrm>
              <a:off x="763687" y="3051050"/>
              <a:ext cx="594900" cy="297900"/>
            </a:xfrm>
            <a:prstGeom prst="homePlate">
              <a:avLst>
                <a:gd fmla="val 50000"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195"/>
          <p:cNvSpPr/>
          <p:nvPr/>
        </p:nvSpPr>
        <p:spPr>
          <a:xfrm>
            <a:off x="6267450" y="542925"/>
            <a:ext cx="2657700" cy="1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9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the Input Data</a:t>
            </a:r>
            <a:endParaRPr/>
          </a:p>
        </p:txBody>
      </p:sp>
      <p:sp>
        <p:nvSpPr>
          <p:cNvPr id="2946" name="Google Shape;2946;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7" name="Google Shape;2947;p1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48" name="Google Shape;2948;p1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W</a:t>
            </a:r>
            <a:r>
              <a:rPr lang="en"/>
              <a:t>e can preprocess our categorical data using the </a:t>
            </a:r>
            <a:br>
              <a:rPr lang="en"/>
            </a:br>
            <a:r>
              <a:rPr b="1" lang="en">
                <a:highlight>
                  <a:srgbClr val="FFFF00"/>
                </a:highlight>
              </a:rPr>
              <a:t>one-hot encoding method</a:t>
            </a:r>
            <a:r>
              <a:rPr lang="en"/>
              <a:t> from </a:t>
            </a:r>
            <a:r>
              <a:rPr lang="en" u="sng">
                <a:solidFill>
                  <a:schemeClr val="hlink"/>
                </a:solidFill>
                <a:hlinkClick r:id="rId3"/>
              </a:rPr>
              <a:t>scikit-learn</a:t>
            </a:r>
            <a:r>
              <a:rPr lang="en"/>
              <a:t>.</a:t>
            </a:r>
            <a:endParaRPr/>
          </a:p>
        </p:txBody>
      </p:sp>
      <p:grpSp>
        <p:nvGrpSpPr>
          <p:cNvPr id="2949" name="Google Shape;2949;p195"/>
          <p:cNvGrpSpPr/>
          <p:nvPr/>
        </p:nvGrpSpPr>
        <p:grpSpPr>
          <a:xfrm>
            <a:off x="453395" y="1777850"/>
            <a:ext cx="743726" cy="530949"/>
            <a:chOff x="453220" y="1424000"/>
            <a:chExt cx="743726" cy="530949"/>
          </a:xfrm>
        </p:grpSpPr>
        <p:sp>
          <p:nvSpPr>
            <p:cNvPr id="2950" name="Google Shape;2950;p19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951" name="Google Shape;2951;p19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2952" name="Google Shape;2952;p195"/>
          <p:cNvGrpSpPr/>
          <p:nvPr/>
        </p:nvGrpSpPr>
        <p:grpSpPr>
          <a:xfrm>
            <a:off x="453408" y="2630150"/>
            <a:ext cx="743726" cy="530949"/>
            <a:chOff x="453233" y="2276300"/>
            <a:chExt cx="743726" cy="530949"/>
          </a:xfrm>
        </p:grpSpPr>
        <p:sp>
          <p:nvSpPr>
            <p:cNvPr id="2953" name="Google Shape;2953;p19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954" name="Google Shape;2954;p19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955" name="Google Shape;2955;p195"/>
          <p:cNvSpPr/>
          <p:nvPr/>
        </p:nvSpPr>
        <p:spPr>
          <a:xfrm>
            <a:off x="1352725" y="1732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95"/>
          <p:cNvSpPr/>
          <p:nvPr/>
        </p:nvSpPr>
        <p:spPr>
          <a:xfrm>
            <a:off x="1352725" y="2584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95"/>
          <p:cNvSpPr txBox="1"/>
          <p:nvPr>
            <p:ph idx="1" type="subTitle"/>
          </p:nvPr>
        </p:nvSpPr>
        <p:spPr>
          <a:xfrm>
            <a:off x="175" y="17534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One-hot encoding identifies all unique column values and then splits a single categorical column into a series of columns.</a:t>
            </a:r>
            <a:endParaRPr sz="1600">
              <a:solidFill>
                <a:srgbClr val="043461"/>
              </a:solidFill>
              <a:latin typeface="Roboto"/>
              <a:ea typeface="Roboto"/>
              <a:cs typeface="Roboto"/>
              <a:sym typeface="Roboto"/>
            </a:endParaRPr>
          </a:p>
        </p:txBody>
      </p:sp>
      <p:sp>
        <p:nvSpPr>
          <p:cNvPr id="2958" name="Google Shape;2958;p195"/>
          <p:cNvSpPr txBox="1"/>
          <p:nvPr>
            <p:ph idx="2" type="subTitle"/>
          </p:nvPr>
        </p:nvSpPr>
        <p:spPr>
          <a:xfrm>
            <a:off x="175" y="2587388"/>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Each column contains information about a single unique categorical value.</a:t>
            </a:r>
            <a:endParaRPr sz="1600">
              <a:solidFill>
                <a:srgbClr val="043461"/>
              </a:solidFill>
              <a:latin typeface="Roboto"/>
              <a:ea typeface="Roboto"/>
              <a:cs typeface="Roboto"/>
              <a:sym typeface="Roboto"/>
            </a:endParaRPr>
          </a:p>
        </p:txBody>
      </p:sp>
      <p:pic>
        <p:nvPicPr>
          <p:cNvPr id="2959" name="Google Shape;2959;p195"/>
          <p:cNvPicPr preferRelativeResize="0"/>
          <p:nvPr/>
        </p:nvPicPr>
        <p:blipFill>
          <a:blip r:embed="rId4">
            <a:alphaModFix/>
          </a:blip>
          <a:stretch>
            <a:fillRect/>
          </a:stretch>
        </p:blipFill>
        <p:spPr>
          <a:xfrm>
            <a:off x="6459775" y="180975"/>
            <a:ext cx="2409900" cy="129733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36870"/>
          </a:srgbClr>
        </a:solidFill>
      </p:bgPr>
    </p:bg>
    <p:spTree>
      <p:nvGrpSpPr>
        <p:cNvPr id="2963" name="Shape 2963"/>
        <p:cNvGrpSpPr/>
        <p:nvPr/>
      </p:nvGrpSpPr>
      <p:grpSpPr>
        <a:xfrm>
          <a:off x="0" y="0"/>
          <a:ext cx="0" cy="0"/>
          <a:chOff x="0" y="0"/>
          <a:chExt cx="0" cy="0"/>
        </a:xfrm>
      </p:grpSpPr>
      <p:sp>
        <p:nvSpPr>
          <p:cNvPr id="2964" name="Google Shape;2964;p19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Preprocessing the Input Data</a:t>
            </a:r>
            <a:endParaRPr>
              <a:solidFill>
                <a:schemeClr val="dk1"/>
              </a:solidFill>
            </a:endParaRPr>
          </a:p>
          <a:p>
            <a:pPr indent="0" lvl="0" marL="0" rtl="0" algn="l">
              <a:spcBef>
                <a:spcPts val="0"/>
              </a:spcBef>
              <a:spcAft>
                <a:spcPts val="0"/>
              </a:spcAft>
              <a:buNone/>
            </a:pPr>
            <a:r>
              <a:t/>
            </a:r>
            <a:endParaRPr/>
          </a:p>
        </p:txBody>
      </p:sp>
      <p:sp>
        <p:nvSpPr>
          <p:cNvPr id="2965" name="Google Shape;2965;p196"/>
          <p:cNvSpPr txBox="1"/>
          <p:nvPr>
            <p:ph idx="1" type="subTitle"/>
          </p:nvPr>
        </p:nvSpPr>
        <p:spPr>
          <a:xfrm>
            <a:off x="0" y="675975"/>
            <a:ext cx="6274500" cy="829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Consider the following </a:t>
            </a:r>
            <a:r>
              <a:rPr lang="en">
                <a:solidFill>
                  <a:srgbClr val="FFFFFF"/>
                </a:solidFill>
                <a:highlight>
                  <a:srgbClr val="000000"/>
                </a:highlight>
                <a:latin typeface="Inconsolata"/>
                <a:ea typeface="Inconsolata"/>
                <a:cs typeface="Inconsolata"/>
                <a:sym typeface="Inconsolata"/>
              </a:rPr>
              <a:t>eye_color</a:t>
            </a:r>
            <a:r>
              <a:rPr lang="en"/>
              <a:t> variable containing a list of eye colors from different people.</a:t>
            </a:r>
            <a:endParaRPr/>
          </a:p>
        </p:txBody>
      </p:sp>
      <p:sp>
        <p:nvSpPr>
          <p:cNvPr id="2966" name="Google Shape;2966;p1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967" name="Google Shape;2967;p196"/>
          <p:cNvGraphicFramePr/>
          <p:nvPr/>
        </p:nvGraphicFramePr>
        <p:xfrm>
          <a:off x="6098350" y="224950"/>
          <a:ext cx="3000000" cy="3000000"/>
        </p:xfrm>
        <a:graphic>
          <a:graphicData uri="http://schemas.openxmlformats.org/drawingml/2006/table">
            <a:tbl>
              <a:tblPr>
                <a:noFill/>
                <a:tableStyleId>{2367CBBA-920A-496F-A145-6B35BFC817A2}</a:tableStyleId>
              </a:tblPr>
              <a:tblGrid>
                <a:gridCol w="2780125"/>
              </a:tblGrid>
              <a:tr h="426700">
                <a:tc>
                  <a:txBody>
                    <a:bodyPr/>
                    <a:lstStyle/>
                    <a:p>
                      <a:pPr indent="0" lvl="0" marL="0" rtl="0" algn="l">
                        <a:spcBef>
                          <a:spcPts val="0"/>
                        </a:spcBef>
                        <a:spcAft>
                          <a:spcPts val="0"/>
                        </a:spcAft>
                        <a:buNone/>
                      </a:pPr>
                      <a:r>
                        <a:rPr lang="en" sz="1600">
                          <a:solidFill>
                            <a:srgbClr val="FFFFFF"/>
                          </a:solidFill>
                          <a:latin typeface="Inconsolata Medium"/>
                          <a:ea typeface="Inconsolata Medium"/>
                          <a:cs typeface="Inconsolata Medium"/>
                          <a:sym typeface="Inconsolata Medium"/>
                        </a:rPr>
                        <a:t>Eye_Color</a:t>
                      </a:r>
                      <a:endParaRPr sz="1600">
                        <a:solidFill>
                          <a:srgbClr val="FFFFFF"/>
                        </a:solidFill>
                        <a:latin typeface="Inconsolata Medium"/>
                        <a:ea typeface="Inconsolata Medium"/>
                        <a:cs typeface="Inconsolata Medium"/>
                        <a:sym typeface="Inconsolata Medium"/>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r>
              <a:tr h="426700">
                <a:tc>
                  <a:txBody>
                    <a:bodyPr/>
                    <a:lstStyle/>
                    <a:p>
                      <a:pPr indent="0" lvl="0" marL="0" rtl="0" algn="l">
                        <a:spcBef>
                          <a:spcPts val="0"/>
                        </a:spcBef>
                        <a:spcAft>
                          <a:spcPts val="0"/>
                        </a:spcAft>
                        <a:buNone/>
                      </a:pPr>
                      <a:r>
                        <a:rPr lang="en" sz="1600">
                          <a:latin typeface="Roboto"/>
                          <a:ea typeface="Roboto"/>
                          <a:cs typeface="Roboto"/>
                          <a:sym typeface="Roboto"/>
                        </a:rPr>
                        <a:t>Blue</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latin typeface="Roboto"/>
                          <a:ea typeface="Roboto"/>
                          <a:cs typeface="Roboto"/>
                          <a:sym typeface="Roboto"/>
                        </a:rPr>
                        <a:t>Brown</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Brown</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Brown</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latin typeface="Roboto"/>
                          <a:ea typeface="Roboto"/>
                          <a:cs typeface="Roboto"/>
                          <a:sym typeface="Roboto"/>
                        </a:rPr>
                        <a:t>Hazel</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latin typeface="Roboto"/>
                          <a:ea typeface="Roboto"/>
                          <a:cs typeface="Roboto"/>
                          <a:sym typeface="Roboto"/>
                        </a:rPr>
                        <a:t>Green</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Hazel</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Brown</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latin typeface="Roboto"/>
                          <a:ea typeface="Roboto"/>
                          <a:cs typeface="Roboto"/>
                          <a:sym typeface="Roboto"/>
                        </a:rPr>
                        <a:t>Blue</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426700">
                <a:tc>
                  <a:txBody>
                    <a:bodyPr/>
                    <a:lstStyle/>
                    <a:p>
                      <a:pPr indent="0" lvl="0" marL="0" rtl="0" algn="l">
                        <a:spcBef>
                          <a:spcPts val="0"/>
                        </a:spcBef>
                        <a:spcAft>
                          <a:spcPts val="0"/>
                        </a:spcAft>
                        <a:buNone/>
                      </a:pPr>
                      <a:r>
                        <a:rPr lang="en" sz="1600">
                          <a:solidFill>
                            <a:schemeClr val="dk1"/>
                          </a:solidFill>
                          <a:latin typeface="Roboto"/>
                          <a:ea typeface="Roboto"/>
                          <a:cs typeface="Roboto"/>
                          <a:sym typeface="Roboto"/>
                        </a:rPr>
                        <a:t>Brown</a:t>
                      </a:r>
                      <a:endParaRPr sz="1600">
                        <a:latin typeface="Roboto"/>
                        <a:ea typeface="Roboto"/>
                        <a:cs typeface="Roboto"/>
                        <a:sym typeface="Roboto"/>
                      </a:endParaRPr>
                    </a:p>
                  </a:txBody>
                  <a:tcPr marT="91425" marB="91425" marR="91425"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36870"/>
          </a:srgbClr>
        </a:solidFill>
      </p:bgPr>
    </p:bg>
    <p:spTree>
      <p:nvGrpSpPr>
        <p:cNvPr id="2971" name="Shape 2971"/>
        <p:cNvGrpSpPr/>
        <p:nvPr/>
      </p:nvGrpSpPr>
      <p:grpSpPr>
        <a:xfrm>
          <a:off x="0" y="0"/>
          <a:ext cx="0" cy="0"/>
          <a:chOff x="0" y="0"/>
          <a:chExt cx="0" cy="0"/>
        </a:xfrm>
      </p:grpSpPr>
      <p:sp>
        <p:nvSpPr>
          <p:cNvPr id="2972" name="Google Shape;2972;p19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the Input Data</a:t>
            </a:r>
            <a:endParaRPr>
              <a:solidFill>
                <a:schemeClr val="dk1"/>
              </a:solidFill>
            </a:endParaRPr>
          </a:p>
          <a:p>
            <a:pPr indent="0" lvl="0" marL="0" rtl="0" algn="l">
              <a:spcBef>
                <a:spcPts val="0"/>
              </a:spcBef>
              <a:spcAft>
                <a:spcPts val="0"/>
              </a:spcAft>
              <a:buNone/>
            </a:pPr>
            <a:r>
              <a:t/>
            </a:r>
            <a:endParaRPr/>
          </a:p>
        </p:txBody>
      </p:sp>
      <p:sp>
        <p:nvSpPr>
          <p:cNvPr id="2973" name="Google Shape;2973;p197"/>
          <p:cNvSpPr txBox="1"/>
          <p:nvPr>
            <p:ph idx="1" type="subTitle"/>
          </p:nvPr>
        </p:nvSpPr>
        <p:spPr>
          <a:xfrm>
            <a:off x="0" y="6522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table is the exact same </a:t>
            </a:r>
            <a:r>
              <a:rPr lang="en">
                <a:solidFill>
                  <a:schemeClr val="lt1"/>
                </a:solidFill>
                <a:highlight>
                  <a:schemeClr val="dk1"/>
                </a:highlight>
                <a:latin typeface="Inconsolata"/>
                <a:ea typeface="Inconsolata"/>
                <a:cs typeface="Inconsolata"/>
                <a:sym typeface="Inconsolata"/>
              </a:rPr>
              <a:t>eye_color</a:t>
            </a:r>
            <a:r>
              <a:rPr lang="en"/>
              <a:t> variable encoded using one-hot encoding. </a:t>
            </a:r>
            <a:br>
              <a:rPr lang="en"/>
            </a:br>
            <a:endParaRPr/>
          </a:p>
        </p:txBody>
      </p:sp>
      <p:sp>
        <p:nvSpPr>
          <p:cNvPr id="2974" name="Google Shape;2974;p1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975" name="Google Shape;2975;p197"/>
          <p:cNvGraphicFramePr/>
          <p:nvPr/>
        </p:nvGraphicFramePr>
        <p:xfrm>
          <a:off x="3835575" y="1309863"/>
          <a:ext cx="3000000" cy="3000000"/>
        </p:xfrm>
        <a:graphic>
          <a:graphicData uri="http://schemas.openxmlformats.org/drawingml/2006/table">
            <a:tbl>
              <a:tblPr>
                <a:noFill/>
                <a:tableStyleId>{2367CBBA-920A-496F-A145-6B35BFC817A2}</a:tableStyleId>
              </a:tblPr>
              <a:tblGrid>
                <a:gridCol w="1258525"/>
                <a:gridCol w="1258525"/>
                <a:gridCol w="1258525"/>
                <a:gridCol w="1258525"/>
              </a:tblGrid>
              <a:tr h="426725">
                <a:tc>
                  <a:txBody>
                    <a:bodyPr/>
                    <a:lstStyle/>
                    <a:p>
                      <a:pPr indent="0" lvl="0" marL="0" rtl="0" algn="l">
                        <a:lnSpc>
                          <a:spcPct val="90000"/>
                        </a:lnSpc>
                        <a:spcBef>
                          <a:spcPts val="0"/>
                        </a:spcBef>
                        <a:spcAft>
                          <a:spcPts val="0"/>
                        </a:spcAft>
                        <a:buNone/>
                      </a:pPr>
                      <a:r>
                        <a:rPr lang="en">
                          <a:solidFill>
                            <a:srgbClr val="FFFFFF"/>
                          </a:solidFill>
                          <a:latin typeface="Inconsolata Medium"/>
                          <a:ea typeface="Inconsolata Medium"/>
                          <a:cs typeface="Inconsolata Medium"/>
                          <a:sym typeface="Inconsolata Medium"/>
                        </a:rPr>
                        <a:t>Eye_Color:</a:t>
                      </a:r>
                      <a:br>
                        <a:rPr lang="en">
                          <a:solidFill>
                            <a:srgbClr val="FFFFFF"/>
                          </a:solidFill>
                          <a:latin typeface="Inconsolata Medium"/>
                          <a:ea typeface="Inconsolata Medium"/>
                          <a:cs typeface="Inconsolata Medium"/>
                          <a:sym typeface="Inconsolata Medium"/>
                        </a:rPr>
                      </a:br>
                      <a:r>
                        <a:rPr lang="en">
                          <a:solidFill>
                            <a:srgbClr val="FFFFFF"/>
                          </a:solidFill>
                          <a:latin typeface="Inconsolata Medium"/>
                          <a:ea typeface="Inconsolata Medium"/>
                          <a:cs typeface="Inconsolata Medium"/>
                          <a:sym typeface="Inconsolata Medium"/>
                        </a:rPr>
                        <a:t>Blue</a:t>
                      </a:r>
                      <a:endParaRPr>
                        <a:solidFill>
                          <a:srgbClr val="FFFFFF"/>
                        </a:solidFill>
                        <a:latin typeface="Inconsolata Medium"/>
                        <a:ea typeface="Inconsolata Medium"/>
                        <a:cs typeface="Inconsolata Medium"/>
                        <a:sym typeface="Inconsolata Medium"/>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90000"/>
                        </a:lnSpc>
                        <a:spcBef>
                          <a:spcPts val="0"/>
                        </a:spcBef>
                        <a:spcAft>
                          <a:spcPts val="0"/>
                        </a:spcAft>
                        <a:buNone/>
                      </a:pPr>
                      <a:r>
                        <a:rPr lang="en">
                          <a:solidFill>
                            <a:srgbClr val="FFFFFF"/>
                          </a:solidFill>
                          <a:latin typeface="Inconsolata Medium"/>
                          <a:ea typeface="Inconsolata Medium"/>
                          <a:cs typeface="Inconsolata Medium"/>
                          <a:sym typeface="Inconsolata Medium"/>
                        </a:rPr>
                        <a:t>Eye_Color:</a:t>
                      </a:r>
                      <a:br>
                        <a:rPr lang="en">
                          <a:solidFill>
                            <a:srgbClr val="FFFFFF"/>
                          </a:solidFill>
                          <a:latin typeface="Inconsolata Medium"/>
                          <a:ea typeface="Inconsolata Medium"/>
                          <a:cs typeface="Inconsolata Medium"/>
                          <a:sym typeface="Inconsolata Medium"/>
                        </a:rPr>
                      </a:br>
                      <a:r>
                        <a:rPr lang="en">
                          <a:solidFill>
                            <a:srgbClr val="FFFFFF"/>
                          </a:solidFill>
                          <a:latin typeface="Inconsolata Medium"/>
                          <a:ea typeface="Inconsolata Medium"/>
                          <a:cs typeface="Inconsolata Medium"/>
                          <a:sym typeface="Inconsolata Medium"/>
                        </a:rPr>
                        <a:t>Brown</a:t>
                      </a:r>
                      <a:endParaRPr>
                        <a:solidFill>
                          <a:srgbClr val="FFFFFF"/>
                        </a:solidFill>
                        <a:latin typeface="Inconsolata Medium"/>
                        <a:ea typeface="Inconsolata Medium"/>
                        <a:cs typeface="Inconsolata Medium"/>
                        <a:sym typeface="Inconsolata Medium"/>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90000"/>
                        </a:lnSpc>
                        <a:spcBef>
                          <a:spcPts val="0"/>
                        </a:spcBef>
                        <a:spcAft>
                          <a:spcPts val="0"/>
                        </a:spcAft>
                        <a:buNone/>
                      </a:pPr>
                      <a:r>
                        <a:rPr lang="en">
                          <a:solidFill>
                            <a:srgbClr val="FFFFFF"/>
                          </a:solidFill>
                          <a:latin typeface="Inconsolata Medium"/>
                          <a:ea typeface="Inconsolata Medium"/>
                          <a:cs typeface="Inconsolata Medium"/>
                          <a:sym typeface="Inconsolata Medium"/>
                        </a:rPr>
                        <a:t>Eye_Color:</a:t>
                      </a:r>
                      <a:br>
                        <a:rPr lang="en">
                          <a:solidFill>
                            <a:srgbClr val="FFFFFF"/>
                          </a:solidFill>
                          <a:latin typeface="Inconsolata Medium"/>
                          <a:ea typeface="Inconsolata Medium"/>
                          <a:cs typeface="Inconsolata Medium"/>
                          <a:sym typeface="Inconsolata Medium"/>
                        </a:rPr>
                      </a:br>
                      <a:r>
                        <a:rPr lang="en">
                          <a:solidFill>
                            <a:srgbClr val="FFFFFF"/>
                          </a:solidFill>
                          <a:latin typeface="Inconsolata Medium"/>
                          <a:ea typeface="Inconsolata Medium"/>
                          <a:cs typeface="Inconsolata Medium"/>
                          <a:sym typeface="Inconsolata Medium"/>
                        </a:rPr>
                        <a:t>Hazel</a:t>
                      </a:r>
                      <a:endParaRPr>
                        <a:solidFill>
                          <a:srgbClr val="FFFFFF"/>
                        </a:solidFill>
                        <a:latin typeface="Inconsolata Medium"/>
                        <a:ea typeface="Inconsolata Medium"/>
                        <a:cs typeface="Inconsolata Medium"/>
                        <a:sym typeface="Inconsolata Medium"/>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90000"/>
                        </a:lnSpc>
                        <a:spcBef>
                          <a:spcPts val="0"/>
                        </a:spcBef>
                        <a:spcAft>
                          <a:spcPts val="0"/>
                        </a:spcAft>
                        <a:buNone/>
                      </a:pPr>
                      <a:r>
                        <a:rPr lang="en">
                          <a:solidFill>
                            <a:srgbClr val="FFFFFF"/>
                          </a:solidFill>
                          <a:latin typeface="Inconsolata Medium"/>
                          <a:ea typeface="Inconsolata Medium"/>
                          <a:cs typeface="Inconsolata Medium"/>
                          <a:sym typeface="Inconsolata Medium"/>
                        </a:rPr>
                        <a:t>Eye_Color:</a:t>
                      </a:r>
                      <a:br>
                        <a:rPr lang="en">
                          <a:solidFill>
                            <a:srgbClr val="FFFFFF"/>
                          </a:solidFill>
                          <a:latin typeface="Inconsolata Medium"/>
                          <a:ea typeface="Inconsolata Medium"/>
                          <a:cs typeface="Inconsolata Medium"/>
                          <a:sym typeface="Inconsolata Medium"/>
                        </a:rPr>
                      </a:br>
                      <a:r>
                        <a:rPr lang="en">
                          <a:solidFill>
                            <a:srgbClr val="FFFFFF"/>
                          </a:solidFill>
                          <a:latin typeface="Inconsolata Medium"/>
                          <a:ea typeface="Inconsolata Medium"/>
                          <a:cs typeface="Inconsolata Medium"/>
                          <a:sym typeface="Inconsolata Medium"/>
                        </a:rPr>
                        <a:t>Green</a:t>
                      </a:r>
                      <a:endParaRPr>
                        <a:solidFill>
                          <a:srgbClr val="FFFFFF"/>
                        </a:solidFill>
                        <a:latin typeface="Inconsolata Medium"/>
                        <a:ea typeface="Inconsolata Medium"/>
                        <a:cs typeface="Inconsolata Medium"/>
                        <a:sym typeface="Inconsolata Medium"/>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r>
              <a:tr h="287525">
                <a:tc>
                  <a:txBody>
                    <a:bodyPr/>
                    <a:lstStyle/>
                    <a:p>
                      <a:pPr indent="0" lvl="0" marL="0" rtl="0" algn="l">
                        <a:spcBef>
                          <a:spcPts val="0"/>
                        </a:spcBef>
                        <a:spcAft>
                          <a:spcPts val="0"/>
                        </a:spcAft>
                        <a:buNone/>
                      </a:pPr>
                      <a:r>
                        <a:rPr lang="en" sz="1600">
                          <a:latin typeface="Inconsolata"/>
                          <a:ea typeface="Inconsolata"/>
                          <a:cs typeface="Inconsolata"/>
                          <a:sym typeface="Inconsolata"/>
                        </a:rPr>
                        <a:t>1</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latin typeface="Inconsolata"/>
                          <a:ea typeface="Inconsolata"/>
                          <a:cs typeface="Inconsolata"/>
                          <a:sym typeface="Inconsolata"/>
                        </a:rPr>
                        <a:t>0</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solidFill>
                          <a:schemeClr val="dk1"/>
                        </a:solidFill>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solidFill>
                          <a:schemeClr val="dk1"/>
                        </a:solidFill>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287525">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latin typeface="Inconsolata"/>
                        <a:ea typeface="Inconsolata"/>
                        <a:cs typeface="Inconsolata"/>
                        <a:sym typeface="Inconsolata"/>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1</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600">
                          <a:solidFill>
                            <a:schemeClr val="dk1"/>
                          </a:solidFill>
                          <a:latin typeface="Inconsolata"/>
                          <a:ea typeface="Inconsolata"/>
                          <a:cs typeface="Inconsolata"/>
                          <a:sym typeface="Inconsolata"/>
                        </a:rPr>
                        <a:t>0</a:t>
                      </a:r>
                      <a:endParaRPr sz="1600">
                        <a:solidFill>
                          <a:schemeClr val="dk1"/>
                        </a:solidFill>
                        <a:latin typeface="Roboto"/>
                        <a:ea typeface="Roboto"/>
                        <a:cs typeface="Roboto"/>
                        <a:sym typeface="Roboto"/>
                      </a:endParaRPr>
                    </a:p>
                  </a:txBody>
                  <a:tcPr marT="0" marB="0" marR="9142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bl>
          </a:graphicData>
        </a:graphic>
      </p:graphicFrame>
      <p:sp>
        <p:nvSpPr>
          <p:cNvPr id="2976" name="Google Shape;2976;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7" name="Google Shape;2977;p197"/>
          <p:cNvSpPr txBox="1"/>
          <p:nvPr>
            <p:ph idx="3" type="body"/>
          </p:nvPr>
        </p:nvSpPr>
        <p:spPr>
          <a:xfrm>
            <a:off x="-12300" y="1309875"/>
            <a:ext cx="3989100" cy="31755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Each row has only one column with a value of 1—the corresponding categorical variable from the original dataset.</a:t>
            </a:r>
            <a:endParaRPr/>
          </a:p>
          <a:p>
            <a:pPr indent="-180340" lvl="0" marL="320040" rtl="0" algn="l">
              <a:spcBef>
                <a:spcPts val="1000"/>
              </a:spcBef>
              <a:spcAft>
                <a:spcPts val="0"/>
              </a:spcAft>
              <a:buSzPts val="1400"/>
              <a:buChar char="●"/>
            </a:pPr>
            <a:r>
              <a:rPr lang="en"/>
              <a:t>This binary encoding ensures that each neuron receives the same amount of information from the categorical variable.</a:t>
            </a:r>
            <a:endParaRPr/>
          </a:p>
          <a:p>
            <a:pPr indent="-180340" lvl="0" marL="320040" rtl="0" algn="l">
              <a:spcBef>
                <a:spcPts val="1000"/>
              </a:spcBef>
              <a:spcAft>
                <a:spcPts val="0"/>
              </a:spcAft>
              <a:buSzPts val="1400"/>
              <a:buChar char="●"/>
            </a:pPr>
            <a:r>
              <a:rPr lang="en"/>
              <a:t>Now the neural network will interpret each value independently and provide each categorical value its own weight in the algorithm.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198"/>
          <p:cNvSpPr txBox="1"/>
          <p:nvPr>
            <p:ph type="title"/>
          </p:nvPr>
        </p:nvSpPr>
        <p:spPr>
          <a:xfrm>
            <a:off x="25" y="274800"/>
            <a:ext cx="7761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One-hot encoding is a very robust solution, but it can be </a:t>
            </a:r>
            <a:r>
              <a:rPr lang="en">
                <a:solidFill>
                  <a:srgbClr val="00C8E9"/>
                </a:solidFill>
              </a:rPr>
              <a:t>memory-intensive</a:t>
            </a:r>
            <a:r>
              <a:rPr lang="en"/>
              <a:t>. </a:t>
            </a:r>
            <a:endParaRPr/>
          </a:p>
        </p:txBody>
      </p:sp>
      <p:sp>
        <p:nvSpPr>
          <p:cNvPr id="2983" name="Google Shape;2983;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84" name="Google Shape;2984;p1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19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the Input Data</a:t>
            </a:r>
            <a:endParaRPr/>
          </a:p>
        </p:txBody>
      </p:sp>
      <p:sp>
        <p:nvSpPr>
          <p:cNvPr id="2990" name="Google Shape;2990;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91" name="Google Shape;2991;p1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92" name="Google Shape;2992;p1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50">
                <a:highlight>
                  <a:srgbClr val="FFFF00"/>
                </a:highlight>
              </a:rPr>
              <a:t>Categorical variables</a:t>
            </a:r>
            <a:r>
              <a:rPr lang="en" sz="1650"/>
              <a:t> with a large number of unique values (or very large variables with only a few unique values) might become difficult to navigate or filter once encoded.</a:t>
            </a:r>
            <a:endParaRPr sz="1650"/>
          </a:p>
        </p:txBody>
      </p:sp>
      <p:sp>
        <p:nvSpPr>
          <p:cNvPr id="2993" name="Google Shape;2993;p199"/>
          <p:cNvSpPr txBox="1"/>
          <p:nvPr>
            <p:ph idx="3" type="body"/>
          </p:nvPr>
        </p:nvSpPr>
        <p:spPr>
          <a:xfrm>
            <a:off x="175" y="1422825"/>
            <a:ext cx="9144000" cy="7209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800"/>
              </a:spcAft>
              <a:buNone/>
            </a:pPr>
            <a:r>
              <a:rPr lang="en" sz="1650"/>
              <a:t>To address the issue of memory resourcing, we must reduce the number of unique values in the categorical variables.</a:t>
            </a:r>
            <a:endParaRPr sz="1650"/>
          </a:p>
        </p:txBody>
      </p:sp>
      <p:grpSp>
        <p:nvGrpSpPr>
          <p:cNvPr id="2994" name="Google Shape;2994;p199"/>
          <p:cNvGrpSpPr/>
          <p:nvPr/>
        </p:nvGrpSpPr>
        <p:grpSpPr>
          <a:xfrm>
            <a:off x="809500" y="2042325"/>
            <a:ext cx="7648888" cy="2667600"/>
            <a:chOff x="611163" y="1832775"/>
            <a:chExt cx="7648888" cy="2667600"/>
          </a:xfrm>
        </p:grpSpPr>
        <p:grpSp>
          <p:nvGrpSpPr>
            <p:cNvPr id="2995" name="Google Shape;2995;p199"/>
            <p:cNvGrpSpPr/>
            <p:nvPr/>
          </p:nvGrpSpPr>
          <p:grpSpPr>
            <a:xfrm>
              <a:off x="1554675" y="2332775"/>
              <a:ext cx="2141550" cy="1722750"/>
              <a:chOff x="1554675" y="2332775"/>
              <a:chExt cx="2141550" cy="1722750"/>
            </a:xfrm>
          </p:grpSpPr>
          <p:cxnSp>
            <p:nvCxnSpPr>
              <p:cNvPr id="2996" name="Google Shape;2996;p199"/>
              <p:cNvCxnSpPr/>
              <p:nvPr/>
            </p:nvCxnSpPr>
            <p:spPr>
              <a:xfrm flipH="1">
                <a:off x="2911425" y="233277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2997" name="Google Shape;2997;p199"/>
              <p:cNvCxnSpPr/>
              <p:nvPr/>
            </p:nvCxnSpPr>
            <p:spPr>
              <a:xfrm flipH="1">
                <a:off x="1554675" y="327072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2998" name="Google Shape;2998;p199"/>
              <p:cNvCxnSpPr/>
              <p:nvPr/>
            </p:nvCxnSpPr>
            <p:spPr>
              <a:xfrm>
                <a:off x="2628775" y="3270725"/>
                <a:ext cx="784800" cy="784800"/>
              </a:xfrm>
              <a:prstGeom prst="straightConnector1">
                <a:avLst/>
              </a:prstGeom>
              <a:noFill/>
              <a:ln cap="flat" cmpd="sng" w="38100">
                <a:solidFill>
                  <a:srgbClr val="999999"/>
                </a:solidFill>
                <a:prstDash val="solid"/>
                <a:round/>
                <a:headEnd len="med" w="med" type="none"/>
                <a:tailEnd len="med" w="med" type="none"/>
              </a:ln>
            </p:spPr>
          </p:cxnSp>
        </p:grpSp>
        <p:grpSp>
          <p:nvGrpSpPr>
            <p:cNvPr id="2999" name="Google Shape;2999;p199"/>
            <p:cNvGrpSpPr/>
            <p:nvPr/>
          </p:nvGrpSpPr>
          <p:grpSpPr>
            <a:xfrm flipH="1">
              <a:off x="5364675" y="2332775"/>
              <a:ext cx="2141550" cy="1722750"/>
              <a:chOff x="1554675" y="2332775"/>
              <a:chExt cx="2141550" cy="1722750"/>
            </a:xfrm>
          </p:grpSpPr>
          <p:cxnSp>
            <p:nvCxnSpPr>
              <p:cNvPr id="3000" name="Google Shape;3000;p199"/>
              <p:cNvCxnSpPr/>
              <p:nvPr/>
            </p:nvCxnSpPr>
            <p:spPr>
              <a:xfrm flipH="1">
                <a:off x="2911425" y="233277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3001" name="Google Shape;3001;p199"/>
              <p:cNvCxnSpPr/>
              <p:nvPr/>
            </p:nvCxnSpPr>
            <p:spPr>
              <a:xfrm flipH="1">
                <a:off x="1554675" y="327072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3002" name="Google Shape;3002;p199"/>
              <p:cNvCxnSpPr/>
              <p:nvPr/>
            </p:nvCxnSpPr>
            <p:spPr>
              <a:xfrm>
                <a:off x="2628775" y="3270725"/>
                <a:ext cx="784800" cy="784800"/>
              </a:xfrm>
              <a:prstGeom prst="straightConnector1">
                <a:avLst/>
              </a:prstGeom>
              <a:noFill/>
              <a:ln cap="flat" cmpd="sng" w="38100">
                <a:solidFill>
                  <a:srgbClr val="999999"/>
                </a:solidFill>
                <a:prstDash val="solid"/>
                <a:round/>
                <a:headEnd len="med" w="med" type="none"/>
                <a:tailEnd len="med" w="med" type="none"/>
              </a:ln>
            </p:spPr>
          </p:cxnSp>
        </p:grpSp>
        <p:sp>
          <p:nvSpPr>
            <p:cNvPr id="3003" name="Google Shape;3003;p199"/>
            <p:cNvSpPr/>
            <p:nvPr/>
          </p:nvSpPr>
          <p:spPr>
            <a:xfrm>
              <a:off x="3544500" y="1832775"/>
              <a:ext cx="2055000" cy="533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Data Types</a:t>
              </a:r>
              <a:endParaRPr sz="2100">
                <a:solidFill>
                  <a:srgbClr val="FFFFFF"/>
                </a:solidFill>
                <a:latin typeface="Roboto"/>
                <a:ea typeface="Roboto"/>
                <a:cs typeface="Roboto"/>
                <a:sym typeface="Roboto"/>
              </a:endParaRPr>
            </a:p>
          </p:txBody>
        </p:sp>
        <p:sp>
          <p:nvSpPr>
            <p:cNvPr id="3004" name="Google Shape;3004;p199"/>
            <p:cNvSpPr/>
            <p:nvPr/>
          </p:nvSpPr>
          <p:spPr>
            <a:xfrm>
              <a:off x="5447400" y="2899575"/>
              <a:ext cx="2055000" cy="533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Numerical </a:t>
              </a:r>
              <a:endParaRPr sz="2100">
                <a:solidFill>
                  <a:srgbClr val="FFFFFF"/>
                </a:solidFill>
                <a:latin typeface="Roboto"/>
                <a:ea typeface="Roboto"/>
                <a:cs typeface="Roboto"/>
                <a:sym typeface="Roboto"/>
              </a:endParaRPr>
            </a:p>
          </p:txBody>
        </p:sp>
        <p:sp>
          <p:nvSpPr>
            <p:cNvPr id="3005" name="Google Shape;3005;p199"/>
            <p:cNvSpPr/>
            <p:nvPr/>
          </p:nvSpPr>
          <p:spPr>
            <a:xfrm>
              <a:off x="6535650" y="3966675"/>
              <a:ext cx="17244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Ratio</a:t>
              </a:r>
              <a:endParaRPr sz="2100">
                <a:latin typeface="Roboto"/>
                <a:ea typeface="Roboto"/>
                <a:cs typeface="Roboto"/>
                <a:sym typeface="Roboto"/>
              </a:endParaRPr>
            </a:p>
          </p:txBody>
        </p:sp>
        <p:sp>
          <p:nvSpPr>
            <p:cNvPr id="3006" name="Google Shape;3006;p199"/>
            <p:cNvSpPr/>
            <p:nvPr/>
          </p:nvSpPr>
          <p:spPr>
            <a:xfrm>
              <a:off x="4675675" y="3966675"/>
              <a:ext cx="17283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Interval </a:t>
              </a:r>
              <a:endParaRPr sz="2100">
                <a:latin typeface="Roboto"/>
                <a:ea typeface="Roboto"/>
                <a:cs typeface="Roboto"/>
                <a:sym typeface="Roboto"/>
              </a:endParaRPr>
            </a:p>
          </p:txBody>
        </p:sp>
        <p:sp>
          <p:nvSpPr>
            <p:cNvPr id="3007" name="Google Shape;3007;p199"/>
            <p:cNvSpPr/>
            <p:nvPr/>
          </p:nvSpPr>
          <p:spPr>
            <a:xfrm>
              <a:off x="1358563" y="2899575"/>
              <a:ext cx="2055000" cy="533700"/>
            </a:xfrm>
            <a:prstGeom prst="roundRect">
              <a:avLst>
                <a:gd fmla="val 16667" name="adj"/>
              </a:avLst>
            </a:prstGeom>
            <a:solidFill>
              <a:srgbClr val="1475D4"/>
            </a:solidFill>
            <a:ln cap="flat" cmpd="sng" w="76200">
              <a:solidFill>
                <a:srgbClr val="FFFF00"/>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Categorical </a:t>
              </a:r>
              <a:endParaRPr sz="2100">
                <a:solidFill>
                  <a:srgbClr val="FFFFFF"/>
                </a:solidFill>
                <a:latin typeface="Roboto"/>
                <a:ea typeface="Roboto"/>
                <a:cs typeface="Roboto"/>
                <a:sym typeface="Roboto"/>
              </a:endParaRPr>
            </a:p>
          </p:txBody>
        </p:sp>
        <p:sp>
          <p:nvSpPr>
            <p:cNvPr id="3008" name="Google Shape;3008;p199"/>
            <p:cNvSpPr/>
            <p:nvPr/>
          </p:nvSpPr>
          <p:spPr>
            <a:xfrm>
              <a:off x="2439675" y="3966675"/>
              <a:ext cx="17283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latin typeface="Roboto"/>
                  <a:ea typeface="Roboto"/>
                  <a:cs typeface="Roboto"/>
                  <a:sym typeface="Roboto"/>
                </a:rPr>
                <a:t>Ordinal </a:t>
              </a:r>
              <a:endParaRPr sz="2100">
                <a:latin typeface="Roboto"/>
                <a:ea typeface="Roboto"/>
                <a:cs typeface="Roboto"/>
                <a:sym typeface="Roboto"/>
              </a:endParaRPr>
            </a:p>
          </p:txBody>
        </p:sp>
        <p:sp>
          <p:nvSpPr>
            <p:cNvPr id="3009" name="Google Shape;3009;p199"/>
            <p:cNvSpPr/>
            <p:nvPr/>
          </p:nvSpPr>
          <p:spPr>
            <a:xfrm>
              <a:off x="611163" y="3966663"/>
              <a:ext cx="1728300" cy="533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100">
                  <a:latin typeface="Roboto"/>
                  <a:ea typeface="Roboto"/>
                  <a:cs typeface="Roboto"/>
                  <a:sym typeface="Roboto"/>
                </a:rPr>
                <a:t>Nominal </a:t>
              </a:r>
              <a:endParaRPr sz="2100">
                <a:latin typeface="Roboto"/>
                <a:ea typeface="Roboto"/>
                <a:cs typeface="Roboto"/>
                <a:sym typeface="Roboto"/>
              </a:endParaRPr>
            </a:p>
          </p:txBody>
        </p:sp>
        <p:sp>
          <p:nvSpPr>
            <p:cNvPr id="3010" name="Google Shape;3010;p199"/>
            <p:cNvSpPr/>
            <p:nvPr/>
          </p:nvSpPr>
          <p:spPr>
            <a:xfrm>
              <a:off x="763687" y="3051050"/>
              <a:ext cx="594900" cy="297900"/>
            </a:xfrm>
            <a:prstGeom prst="homePlate">
              <a:avLst>
                <a:gd fmla="val 50000"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1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Over the Moon on Basic Neural Networks</a:t>
            </a:r>
            <a:endParaRPr/>
          </a:p>
        </p:txBody>
      </p:sp>
      <p:sp>
        <p:nvSpPr>
          <p:cNvPr id="1598" name="Google Shape;1598;p119"/>
          <p:cNvSpPr txBox="1"/>
          <p:nvPr>
            <p:ph idx="1" type="subTitle"/>
          </p:nvPr>
        </p:nvSpPr>
        <p:spPr>
          <a:xfrm>
            <a:off x="0" y="675975"/>
            <a:ext cx="4886400" cy="1848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Depending on the dataset or the use case for the model, a predictive accuracy of approximately 85% may </a:t>
            </a:r>
            <a:endParaRPr/>
          </a:p>
          <a:p>
            <a:pPr indent="0" lvl="0" marL="0" rtl="0" algn="l">
              <a:spcBef>
                <a:spcPts val="0"/>
              </a:spcBef>
              <a:spcAft>
                <a:spcPts val="0"/>
              </a:spcAft>
              <a:buNone/>
            </a:pPr>
            <a:r>
              <a:rPr lang="en"/>
              <a:t>be sufficient for a first-pass model.</a:t>
            </a:r>
            <a:endParaRPr/>
          </a:p>
        </p:txBody>
      </p:sp>
      <p:sp>
        <p:nvSpPr>
          <p:cNvPr id="1599" name="Google Shape;1599;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0" name="Google Shape;1600;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01" name="Google Shape;1601;p119"/>
          <p:cNvPicPr preferRelativeResize="0"/>
          <p:nvPr/>
        </p:nvPicPr>
        <p:blipFill>
          <a:blip r:embed="rId3">
            <a:alphaModFix/>
          </a:blip>
          <a:stretch>
            <a:fillRect/>
          </a:stretch>
        </p:blipFill>
        <p:spPr>
          <a:xfrm>
            <a:off x="4650100" y="891613"/>
            <a:ext cx="3781427" cy="3781427"/>
          </a:xfrm>
          <a:prstGeom prst="rect">
            <a:avLst/>
          </a:prstGeom>
          <a:noFill/>
          <a:ln>
            <a:noFill/>
          </a:ln>
        </p:spPr>
      </p:pic>
      <p:sp>
        <p:nvSpPr>
          <p:cNvPr id="1602" name="Google Shape;1602;p119"/>
          <p:cNvSpPr txBox="1"/>
          <p:nvPr/>
        </p:nvSpPr>
        <p:spPr>
          <a:xfrm>
            <a:off x="5143500" y="1920438"/>
            <a:ext cx="21813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0">
                <a:solidFill>
                  <a:srgbClr val="48FD80"/>
                </a:solidFill>
                <a:latin typeface="Roboto Medium"/>
                <a:ea typeface="Roboto Medium"/>
                <a:cs typeface="Roboto Medium"/>
                <a:sym typeface="Roboto Medium"/>
              </a:rPr>
              <a:t>85</a:t>
            </a:r>
            <a:endParaRPr sz="10000">
              <a:solidFill>
                <a:srgbClr val="48FD80"/>
              </a:solidFill>
              <a:latin typeface="Roboto Medium"/>
              <a:ea typeface="Roboto Medium"/>
              <a:cs typeface="Roboto Medium"/>
              <a:sym typeface="Roboto Medium"/>
            </a:endParaRPr>
          </a:p>
        </p:txBody>
      </p:sp>
      <p:sp>
        <p:nvSpPr>
          <p:cNvPr id="1603" name="Google Shape;1603;p119"/>
          <p:cNvSpPr txBox="1"/>
          <p:nvPr/>
        </p:nvSpPr>
        <p:spPr>
          <a:xfrm>
            <a:off x="6921450" y="2228238"/>
            <a:ext cx="790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rgbClr val="48FD80"/>
                </a:solidFill>
                <a:latin typeface="Roboto Medium"/>
                <a:ea typeface="Roboto Medium"/>
                <a:cs typeface="Roboto Medium"/>
                <a:sym typeface="Roboto Medium"/>
              </a:rPr>
              <a:t>%</a:t>
            </a:r>
            <a:endParaRPr sz="6000">
              <a:solidFill>
                <a:srgbClr val="48FD80"/>
              </a:solidFill>
              <a:latin typeface="Roboto Medium"/>
              <a:ea typeface="Roboto Medium"/>
              <a:cs typeface="Roboto Medium"/>
              <a:sym typeface="Roboto Medium"/>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20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3200"/>
              <a:t>The process of reducing the number of unique categorical values in a dataset is known as </a:t>
            </a:r>
            <a:r>
              <a:rPr b="1" lang="en" sz="3200">
                <a:highlight>
                  <a:srgbClr val="FFFF00"/>
                </a:highlight>
              </a:rPr>
              <a:t>bucketing</a:t>
            </a:r>
            <a:r>
              <a:rPr lang="en" sz="3200"/>
              <a:t> or </a:t>
            </a:r>
            <a:r>
              <a:rPr b="1" lang="en" sz="3200">
                <a:highlight>
                  <a:srgbClr val="FFFF00"/>
                </a:highlight>
              </a:rPr>
              <a:t>binning</a:t>
            </a:r>
            <a:r>
              <a:rPr lang="en" sz="3200"/>
              <a:t>.</a:t>
            </a:r>
            <a:endParaRPr sz="3200"/>
          </a:p>
        </p:txBody>
      </p:sp>
      <p:sp>
        <p:nvSpPr>
          <p:cNvPr id="3016" name="Google Shape;3016;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17" name="Google Shape;3017;p2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3" name="Google Shape;3023;p2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two approaches to bucketing categorical data:</a:t>
            </a:r>
            <a:endParaRPr/>
          </a:p>
        </p:txBody>
      </p:sp>
      <p:sp>
        <p:nvSpPr>
          <p:cNvPr id="3024" name="Google Shape;3024;p20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25" name="Google Shape;3025;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Bucketing</a:t>
            </a:r>
            <a:endParaRPr/>
          </a:p>
        </p:txBody>
      </p:sp>
      <p:sp>
        <p:nvSpPr>
          <p:cNvPr id="3026" name="Google Shape;3026;p201"/>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Approach #2</a:t>
            </a:r>
            <a:endParaRPr/>
          </a:p>
        </p:txBody>
      </p:sp>
      <p:sp>
        <p:nvSpPr>
          <p:cNvPr id="3027" name="Google Shape;3027;p201"/>
          <p:cNvSpPr txBox="1"/>
          <p:nvPr>
            <p:ph idx="2"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Collapse all of the infrequent and rare categorical values into a single “other” category.</a:t>
            </a:r>
            <a:endParaRPr sz="1800">
              <a:solidFill>
                <a:schemeClr val="dk1"/>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600">
                <a:solidFill>
                  <a:schemeClr val="dk1"/>
                </a:solidFill>
                <a:highlight>
                  <a:srgbClr val="FFFF00"/>
                </a:highlight>
                <a:latin typeface="Arial"/>
                <a:ea typeface="Arial"/>
                <a:cs typeface="Arial"/>
                <a:sym typeface="Arial"/>
              </a:rPr>
              <a:t>This approach takes advantage of the fact that uncommon categories and “edge cases” are rarely statistically significant.</a:t>
            </a:r>
            <a:endParaRPr sz="20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028" name="Google Shape;3028;p201"/>
          <p:cNvSpPr txBox="1"/>
          <p:nvPr>
            <p:ph idx="3" type="subTitle"/>
          </p:nvPr>
        </p:nvSpPr>
        <p:spPr>
          <a:xfrm>
            <a:off x="4466800" y="2138100"/>
            <a:ext cx="4554000" cy="25446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Create generalized categorical values and reassign all data points to the new corresponding values.</a:t>
            </a:r>
            <a:endParaRPr sz="1800">
              <a:solidFill>
                <a:schemeClr val="dk1"/>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600">
                <a:solidFill>
                  <a:schemeClr val="dk1"/>
                </a:solidFill>
                <a:highlight>
                  <a:srgbClr val="FFFF00"/>
                </a:highlight>
                <a:latin typeface="Arial"/>
                <a:ea typeface="Arial"/>
                <a:cs typeface="Arial"/>
                <a:sym typeface="Arial"/>
              </a:rPr>
              <a:t>This approach collapses the number of unique categorical values and maintains relative order and magnitude.</a:t>
            </a:r>
            <a:endParaRPr sz="20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029" name="Google Shape;3029;p201"/>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Approach #1</a:t>
            </a:r>
            <a:endParaRPr/>
          </a:p>
        </p:txBody>
      </p:sp>
      <p:pic>
        <p:nvPicPr>
          <p:cNvPr id="3030" name="Google Shape;3030;p201"/>
          <p:cNvPicPr preferRelativeResize="0"/>
          <p:nvPr/>
        </p:nvPicPr>
        <p:blipFill>
          <a:blip r:embed="rId3">
            <a:alphaModFix/>
          </a:blip>
          <a:stretch>
            <a:fillRect/>
          </a:stretch>
        </p:blipFill>
        <p:spPr>
          <a:xfrm>
            <a:off x="4917725" y="4188250"/>
            <a:ext cx="567950" cy="631549"/>
          </a:xfrm>
          <a:prstGeom prst="rect">
            <a:avLst/>
          </a:prstGeom>
          <a:noFill/>
          <a:ln>
            <a:noFill/>
          </a:ln>
        </p:spPr>
      </p:pic>
      <p:sp>
        <p:nvSpPr>
          <p:cNvPr id="3031" name="Google Shape;3031;p201"/>
          <p:cNvSpPr txBox="1"/>
          <p:nvPr/>
        </p:nvSpPr>
        <p:spPr>
          <a:xfrm>
            <a:off x="5647450" y="4290000"/>
            <a:ext cx="28896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latin typeface="Roboto"/>
                <a:ea typeface="Roboto"/>
                <a:cs typeface="Roboto"/>
                <a:sym typeface="Roboto"/>
              </a:rPr>
              <a:t>This particularly useful when we have categorical variables whose distribution of unique values is relatively even.</a:t>
            </a:r>
            <a:endParaRPr b="1" sz="1200">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sp>
        <p:nvSpPr>
          <p:cNvPr id="3036" name="Google Shape;3036;p20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Bucketing</a:t>
            </a:r>
            <a:endParaRPr/>
          </a:p>
        </p:txBody>
      </p:sp>
      <p:sp>
        <p:nvSpPr>
          <p:cNvPr id="3037" name="Google Shape;3037;p2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Regression and classification models typically cannot use rare categorical values to produce robust models. </a:t>
            </a:r>
            <a:endParaRPr/>
          </a:p>
        </p:txBody>
      </p:sp>
      <p:sp>
        <p:nvSpPr>
          <p:cNvPr id="3038" name="Google Shape;3038;p2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039" name="Google Shape;3039;p202"/>
          <p:cNvPicPr preferRelativeResize="0"/>
          <p:nvPr/>
        </p:nvPicPr>
        <p:blipFill>
          <a:blip r:embed="rId3">
            <a:alphaModFix/>
          </a:blip>
          <a:stretch>
            <a:fillRect/>
          </a:stretch>
        </p:blipFill>
        <p:spPr>
          <a:xfrm>
            <a:off x="3985546" y="1317600"/>
            <a:ext cx="782018" cy="3607176"/>
          </a:xfrm>
          <a:prstGeom prst="rect">
            <a:avLst/>
          </a:prstGeom>
          <a:noFill/>
          <a:ln>
            <a:noFill/>
          </a:ln>
        </p:spPr>
      </p:pic>
      <p:grpSp>
        <p:nvGrpSpPr>
          <p:cNvPr id="3040" name="Google Shape;3040;p202"/>
          <p:cNvGrpSpPr/>
          <p:nvPr/>
        </p:nvGrpSpPr>
        <p:grpSpPr>
          <a:xfrm>
            <a:off x="926850" y="1541029"/>
            <a:ext cx="2430381" cy="2430381"/>
            <a:chOff x="845750" y="1190950"/>
            <a:chExt cx="2192100" cy="2192100"/>
          </a:xfrm>
        </p:grpSpPr>
        <p:cxnSp>
          <p:nvCxnSpPr>
            <p:cNvPr id="3041" name="Google Shape;3041;p202"/>
            <p:cNvCxnSpPr/>
            <p:nvPr/>
          </p:nvCxnSpPr>
          <p:spPr>
            <a:xfrm>
              <a:off x="845750" y="1190950"/>
              <a:ext cx="0" cy="2192100"/>
            </a:xfrm>
            <a:prstGeom prst="straightConnector1">
              <a:avLst/>
            </a:prstGeom>
            <a:noFill/>
            <a:ln cap="flat" cmpd="sng" w="19050">
              <a:solidFill>
                <a:srgbClr val="000000"/>
              </a:solidFill>
              <a:prstDash val="solid"/>
              <a:round/>
              <a:headEnd len="med" w="med" type="stealth"/>
              <a:tailEnd len="med" w="med" type="none"/>
            </a:ln>
          </p:spPr>
        </p:cxnSp>
        <p:cxnSp>
          <p:nvCxnSpPr>
            <p:cNvPr id="3042" name="Google Shape;3042;p202"/>
            <p:cNvCxnSpPr/>
            <p:nvPr/>
          </p:nvCxnSpPr>
          <p:spPr>
            <a:xfrm>
              <a:off x="1941800" y="2287000"/>
              <a:ext cx="0" cy="2192100"/>
            </a:xfrm>
            <a:prstGeom prst="straightConnector1">
              <a:avLst/>
            </a:prstGeom>
            <a:noFill/>
            <a:ln cap="flat" cmpd="sng" w="19050">
              <a:solidFill>
                <a:srgbClr val="000000"/>
              </a:solidFill>
              <a:prstDash val="solid"/>
              <a:round/>
              <a:headEnd len="med" w="med" type="stealth"/>
              <a:tailEnd len="med" w="med" type="none"/>
            </a:ln>
          </p:spPr>
        </p:cxnSp>
      </p:grpSp>
      <p:cxnSp>
        <p:nvCxnSpPr>
          <p:cNvPr id="3043" name="Google Shape;3043;p202"/>
          <p:cNvCxnSpPr/>
          <p:nvPr/>
        </p:nvCxnSpPr>
        <p:spPr>
          <a:xfrm flipH="1" rot="10800000">
            <a:off x="1118649" y="1895837"/>
            <a:ext cx="1900500" cy="1900500"/>
          </a:xfrm>
          <a:prstGeom prst="straightConnector1">
            <a:avLst/>
          </a:prstGeom>
          <a:noFill/>
          <a:ln cap="flat" cmpd="sng" w="19050">
            <a:solidFill>
              <a:srgbClr val="9E9E9E"/>
            </a:solidFill>
            <a:prstDash val="dash"/>
            <a:round/>
            <a:headEnd len="med" w="med" type="none"/>
            <a:tailEnd len="med" w="med" type="none"/>
          </a:ln>
        </p:spPr>
      </p:cxnSp>
      <p:sp>
        <p:nvSpPr>
          <p:cNvPr id="3044" name="Google Shape;3044;p202"/>
          <p:cNvSpPr/>
          <p:nvPr/>
        </p:nvSpPr>
        <p:spPr>
          <a:xfrm>
            <a:off x="2538063" y="1848564"/>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02"/>
          <p:cNvSpPr/>
          <p:nvPr/>
        </p:nvSpPr>
        <p:spPr>
          <a:xfrm>
            <a:off x="2731429" y="2073507"/>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02"/>
          <p:cNvSpPr/>
          <p:nvPr/>
        </p:nvSpPr>
        <p:spPr>
          <a:xfrm>
            <a:off x="2850795" y="1954142"/>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2"/>
          <p:cNvSpPr/>
          <p:nvPr/>
        </p:nvSpPr>
        <p:spPr>
          <a:xfrm>
            <a:off x="2562730" y="226021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2"/>
          <p:cNvSpPr/>
          <p:nvPr/>
        </p:nvSpPr>
        <p:spPr>
          <a:xfrm>
            <a:off x="2924795" y="235427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2"/>
          <p:cNvSpPr/>
          <p:nvPr/>
        </p:nvSpPr>
        <p:spPr>
          <a:xfrm>
            <a:off x="2659413" y="235427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2"/>
          <p:cNvSpPr/>
          <p:nvPr/>
        </p:nvSpPr>
        <p:spPr>
          <a:xfrm>
            <a:off x="2394031" y="235427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02"/>
          <p:cNvSpPr/>
          <p:nvPr/>
        </p:nvSpPr>
        <p:spPr>
          <a:xfrm>
            <a:off x="2513396" y="2493813"/>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2"/>
          <p:cNvSpPr/>
          <p:nvPr/>
        </p:nvSpPr>
        <p:spPr>
          <a:xfrm>
            <a:off x="2292835" y="2493813"/>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2"/>
          <p:cNvSpPr/>
          <p:nvPr/>
        </p:nvSpPr>
        <p:spPr>
          <a:xfrm>
            <a:off x="2274665" y="2664851"/>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2"/>
          <p:cNvSpPr/>
          <p:nvPr/>
        </p:nvSpPr>
        <p:spPr>
          <a:xfrm>
            <a:off x="2394031" y="2214727"/>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2"/>
          <p:cNvSpPr/>
          <p:nvPr/>
        </p:nvSpPr>
        <p:spPr>
          <a:xfrm>
            <a:off x="2540048" y="2095362"/>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2"/>
          <p:cNvSpPr/>
          <p:nvPr/>
        </p:nvSpPr>
        <p:spPr>
          <a:xfrm>
            <a:off x="2116953" y="2664851"/>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02"/>
          <p:cNvSpPr/>
          <p:nvPr/>
        </p:nvSpPr>
        <p:spPr>
          <a:xfrm>
            <a:off x="2211486" y="2871896"/>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02"/>
          <p:cNvSpPr/>
          <p:nvPr/>
        </p:nvSpPr>
        <p:spPr>
          <a:xfrm>
            <a:off x="2412200" y="2752531"/>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2"/>
          <p:cNvSpPr/>
          <p:nvPr/>
        </p:nvSpPr>
        <p:spPr>
          <a:xfrm>
            <a:off x="1997587" y="2829036"/>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2"/>
          <p:cNvSpPr/>
          <p:nvPr/>
        </p:nvSpPr>
        <p:spPr>
          <a:xfrm>
            <a:off x="1783689" y="2871896"/>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2"/>
          <p:cNvSpPr/>
          <p:nvPr/>
        </p:nvSpPr>
        <p:spPr>
          <a:xfrm>
            <a:off x="1941236" y="3079178"/>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2"/>
          <p:cNvSpPr/>
          <p:nvPr/>
        </p:nvSpPr>
        <p:spPr>
          <a:xfrm>
            <a:off x="1725187" y="304317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02"/>
          <p:cNvSpPr/>
          <p:nvPr/>
        </p:nvSpPr>
        <p:spPr>
          <a:xfrm>
            <a:off x="1605822" y="3198543"/>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02"/>
          <p:cNvSpPr/>
          <p:nvPr/>
        </p:nvSpPr>
        <p:spPr>
          <a:xfrm>
            <a:off x="1783689" y="3252555"/>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2"/>
          <p:cNvSpPr/>
          <p:nvPr/>
        </p:nvSpPr>
        <p:spPr>
          <a:xfrm>
            <a:off x="1450614" y="3221037"/>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2"/>
          <p:cNvSpPr/>
          <p:nvPr/>
        </p:nvSpPr>
        <p:spPr>
          <a:xfrm>
            <a:off x="1725187" y="346194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2"/>
          <p:cNvSpPr/>
          <p:nvPr/>
        </p:nvSpPr>
        <p:spPr>
          <a:xfrm>
            <a:off x="1353765" y="3396587"/>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2"/>
          <p:cNvSpPr/>
          <p:nvPr/>
        </p:nvSpPr>
        <p:spPr>
          <a:xfrm>
            <a:off x="1373919" y="3515952"/>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02"/>
          <p:cNvSpPr/>
          <p:nvPr/>
        </p:nvSpPr>
        <p:spPr>
          <a:xfrm>
            <a:off x="1509139" y="2978006"/>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02"/>
          <p:cNvSpPr/>
          <p:nvPr/>
        </p:nvSpPr>
        <p:spPr>
          <a:xfrm>
            <a:off x="1821705" y="2664851"/>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2"/>
          <p:cNvSpPr/>
          <p:nvPr/>
        </p:nvSpPr>
        <p:spPr>
          <a:xfrm>
            <a:off x="1965737" y="2520819"/>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2"/>
          <p:cNvSpPr/>
          <p:nvPr/>
        </p:nvSpPr>
        <p:spPr>
          <a:xfrm>
            <a:off x="2155300" y="2354270"/>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2"/>
          <p:cNvSpPr/>
          <p:nvPr/>
        </p:nvSpPr>
        <p:spPr>
          <a:xfrm>
            <a:off x="1234400" y="3569539"/>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2"/>
          <p:cNvSpPr/>
          <p:nvPr/>
        </p:nvSpPr>
        <p:spPr>
          <a:xfrm>
            <a:off x="1117539" y="3198543"/>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2"/>
          <p:cNvSpPr/>
          <p:nvPr/>
        </p:nvSpPr>
        <p:spPr>
          <a:xfrm>
            <a:off x="1408852" y="3368494"/>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2"/>
          <p:cNvSpPr txBox="1"/>
          <p:nvPr/>
        </p:nvSpPr>
        <p:spPr>
          <a:xfrm>
            <a:off x="834625" y="4011920"/>
            <a:ext cx="19005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000000"/>
                </a:solidFill>
                <a:latin typeface="Roboto Medium"/>
                <a:ea typeface="Roboto Medium"/>
                <a:cs typeface="Roboto Medium"/>
                <a:sym typeface="Roboto Medium"/>
              </a:rPr>
              <a:t>Regression</a:t>
            </a:r>
            <a:endParaRPr sz="1800"/>
          </a:p>
        </p:txBody>
      </p:sp>
      <p:grpSp>
        <p:nvGrpSpPr>
          <p:cNvPr id="3077" name="Google Shape;3077;p202"/>
          <p:cNvGrpSpPr/>
          <p:nvPr/>
        </p:nvGrpSpPr>
        <p:grpSpPr>
          <a:xfrm>
            <a:off x="5257603" y="1538910"/>
            <a:ext cx="2430381" cy="2430381"/>
            <a:chOff x="845750" y="1190950"/>
            <a:chExt cx="2192100" cy="2192100"/>
          </a:xfrm>
        </p:grpSpPr>
        <p:cxnSp>
          <p:nvCxnSpPr>
            <p:cNvPr id="3078" name="Google Shape;3078;p202"/>
            <p:cNvCxnSpPr/>
            <p:nvPr/>
          </p:nvCxnSpPr>
          <p:spPr>
            <a:xfrm>
              <a:off x="845750" y="1190950"/>
              <a:ext cx="0" cy="2192100"/>
            </a:xfrm>
            <a:prstGeom prst="straightConnector1">
              <a:avLst/>
            </a:prstGeom>
            <a:noFill/>
            <a:ln cap="flat" cmpd="sng" w="19050">
              <a:solidFill>
                <a:srgbClr val="000000"/>
              </a:solidFill>
              <a:prstDash val="solid"/>
              <a:round/>
              <a:headEnd len="med" w="med" type="stealth"/>
              <a:tailEnd len="med" w="med" type="none"/>
            </a:ln>
          </p:spPr>
        </p:cxnSp>
        <p:cxnSp>
          <p:nvCxnSpPr>
            <p:cNvPr id="3079" name="Google Shape;3079;p202"/>
            <p:cNvCxnSpPr/>
            <p:nvPr/>
          </p:nvCxnSpPr>
          <p:spPr>
            <a:xfrm>
              <a:off x="1941800" y="2287000"/>
              <a:ext cx="0" cy="2192100"/>
            </a:xfrm>
            <a:prstGeom prst="straightConnector1">
              <a:avLst/>
            </a:prstGeom>
            <a:noFill/>
            <a:ln cap="flat" cmpd="sng" w="19050">
              <a:solidFill>
                <a:srgbClr val="000000"/>
              </a:solidFill>
              <a:prstDash val="solid"/>
              <a:round/>
              <a:headEnd len="med" w="med" type="stealth"/>
              <a:tailEnd len="med" w="med" type="none"/>
            </a:ln>
          </p:spPr>
        </p:cxnSp>
      </p:grpSp>
      <p:cxnSp>
        <p:nvCxnSpPr>
          <p:cNvPr id="3080" name="Google Shape;3080;p202"/>
          <p:cNvCxnSpPr/>
          <p:nvPr/>
        </p:nvCxnSpPr>
        <p:spPr>
          <a:xfrm flipH="1" rot="-5400000">
            <a:off x="5449402" y="1893735"/>
            <a:ext cx="1900500" cy="1900500"/>
          </a:xfrm>
          <a:prstGeom prst="straightConnector1">
            <a:avLst/>
          </a:prstGeom>
          <a:noFill/>
          <a:ln cap="flat" cmpd="sng" w="19050">
            <a:solidFill>
              <a:srgbClr val="9E9E9E"/>
            </a:solidFill>
            <a:prstDash val="dash"/>
            <a:round/>
            <a:headEnd len="med" w="med" type="none"/>
            <a:tailEnd len="med" w="med" type="none"/>
          </a:ln>
        </p:spPr>
      </p:cxnSp>
      <p:sp>
        <p:nvSpPr>
          <p:cNvPr id="3081" name="Google Shape;3081;p202"/>
          <p:cNvSpPr/>
          <p:nvPr/>
        </p:nvSpPr>
        <p:spPr>
          <a:xfrm>
            <a:off x="6578766" y="2000613"/>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2"/>
          <p:cNvSpPr/>
          <p:nvPr/>
        </p:nvSpPr>
        <p:spPr>
          <a:xfrm>
            <a:off x="7062182" y="2071388"/>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2"/>
          <p:cNvSpPr/>
          <p:nvPr/>
        </p:nvSpPr>
        <p:spPr>
          <a:xfrm>
            <a:off x="7181547" y="1952024"/>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2"/>
          <p:cNvSpPr/>
          <p:nvPr/>
        </p:nvSpPr>
        <p:spPr>
          <a:xfrm>
            <a:off x="6893483" y="2258091"/>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2"/>
          <p:cNvSpPr/>
          <p:nvPr/>
        </p:nvSpPr>
        <p:spPr>
          <a:xfrm>
            <a:off x="7255548" y="2352151"/>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2"/>
          <p:cNvSpPr/>
          <p:nvPr/>
        </p:nvSpPr>
        <p:spPr>
          <a:xfrm>
            <a:off x="6990166" y="2352151"/>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2"/>
          <p:cNvSpPr/>
          <p:nvPr/>
        </p:nvSpPr>
        <p:spPr>
          <a:xfrm>
            <a:off x="6724783" y="2352151"/>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02"/>
          <p:cNvSpPr/>
          <p:nvPr/>
        </p:nvSpPr>
        <p:spPr>
          <a:xfrm>
            <a:off x="6844149" y="2491694"/>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2"/>
          <p:cNvSpPr/>
          <p:nvPr/>
        </p:nvSpPr>
        <p:spPr>
          <a:xfrm>
            <a:off x="6623587" y="2491694"/>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2"/>
          <p:cNvSpPr/>
          <p:nvPr/>
        </p:nvSpPr>
        <p:spPr>
          <a:xfrm>
            <a:off x="6670594" y="2631237"/>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2"/>
          <p:cNvSpPr/>
          <p:nvPr/>
        </p:nvSpPr>
        <p:spPr>
          <a:xfrm>
            <a:off x="6724783" y="2212609"/>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2"/>
          <p:cNvSpPr/>
          <p:nvPr/>
        </p:nvSpPr>
        <p:spPr>
          <a:xfrm>
            <a:off x="6870800" y="2093244"/>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02"/>
          <p:cNvSpPr/>
          <p:nvPr/>
        </p:nvSpPr>
        <p:spPr>
          <a:xfrm>
            <a:off x="6510637" y="2424593"/>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02"/>
          <p:cNvSpPr/>
          <p:nvPr/>
        </p:nvSpPr>
        <p:spPr>
          <a:xfrm>
            <a:off x="6578766" y="2212609"/>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2"/>
          <p:cNvSpPr/>
          <p:nvPr/>
        </p:nvSpPr>
        <p:spPr>
          <a:xfrm>
            <a:off x="6893483" y="2725297"/>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2"/>
          <p:cNvSpPr/>
          <p:nvPr/>
        </p:nvSpPr>
        <p:spPr>
          <a:xfrm>
            <a:off x="5680194" y="2970950"/>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2"/>
          <p:cNvSpPr/>
          <p:nvPr/>
        </p:nvSpPr>
        <p:spPr>
          <a:xfrm>
            <a:off x="6114441" y="2869778"/>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2"/>
          <p:cNvSpPr/>
          <p:nvPr/>
        </p:nvSpPr>
        <p:spPr>
          <a:xfrm>
            <a:off x="6271989" y="3077060"/>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2"/>
          <p:cNvSpPr/>
          <p:nvPr/>
        </p:nvSpPr>
        <p:spPr>
          <a:xfrm>
            <a:off x="6055940" y="3041052"/>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2"/>
          <p:cNvSpPr/>
          <p:nvPr/>
        </p:nvSpPr>
        <p:spPr>
          <a:xfrm>
            <a:off x="5936575" y="3196425"/>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2"/>
          <p:cNvSpPr/>
          <p:nvPr/>
        </p:nvSpPr>
        <p:spPr>
          <a:xfrm>
            <a:off x="6114441" y="3250437"/>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2"/>
          <p:cNvSpPr/>
          <p:nvPr/>
        </p:nvSpPr>
        <p:spPr>
          <a:xfrm>
            <a:off x="5781367" y="3218918"/>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02"/>
          <p:cNvSpPr/>
          <p:nvPr/>
        </p:nvSpPr>
        <p:spPr>
          <a:xfrm>
            <a:off x="5953669" y="2755351"/>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2"/>
          <p:cNvSpPr/>
          <p:nvPr/>
        </p:nvSpPr>
        <p:spPr>
          <a:xfrm>
            <a:off x="5684518" y="3394468"/>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2"/>
          <p:cNvSpPr/>
          <p:nvPr/>
        </p:nvSpPr>
        <p:spPr>
          <a:xfrm>
            <a:off x="5704672" y="3513833"/>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2"/>
          <p:cNvSpPr/>
          <p:nvPr/>
        </p:nvSpPr>
        <p:spPr>
          <a:xfrm>
            <a:off x="5839892" y="2975888"/>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2"/>
          <p:cNvSpPr/>
          <p:nvPr/>
        </p:nvSpPr>
        <p:spPr>
          <a:xfrm>
            <a:off x="6175306" y="2869778"/>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2"/>
          <p:cNvSpPr/>
          <p:nvPr/>
        </p:nvSpPr>
        <p:spPr>
          <a:xfrm>
            <a:off x="6403026" y="2631225"/>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2"/>
          <p:cNvSpPr/>
          <p:nvPr/>
        </p:nvSpPr>
        <p:spPr>
          <a:xfrm>
            <a:off x="6486053" y="2352151"/>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2"/>
          <p:cNvSpPr/>
          <p:nvPr/>
        </p:nvSpPr>
        <p:spPr>
          <a:xfrm>
            <a:off x="5565153" y="3567420"/>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02"/>
          <p:cNvSpPr/>
          <p:nvPr/>
        </p:nvSpPr>
        <p:spPr>
          <a:xfrm>
            <a:off x="5448292" y="3196425"/>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02"/>
          <p:cNvSpPr/>
          <p:nvPr/>
        </p:nvSpPr>
        <p:spPr>
          <a:xfrm>
            <a:off x="5739605" y="3366376"/>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2"/>
          <p:cNvSpPr txBox="1"/>
          <p:nvPr/>
        </p:nvSpPr>
        <p:spPr>
          <a:xfrm>
            <a:off x="5165379" y="4010439"/>
            <a:ext cx="19005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Roboto Medium"/>
                <a:ea typeface="Roboto Medium"/>
                <a:cs typeface="Roboto Medium"/>
                <a:sym typeface="Roboto Medium"/>
              </a:rPr>
              <a:t>Classification</a:t>
            </a:r>
            <a:endParaRPr sz="1800"/>
          </a:p>
        </p:txBody>
      </p:sp>
      <p:sp>
        <p:nvSpPr>
          <p:cNvPr id="3114" name="Google Shape;3114;p202"/>
          <p:cNvSpPr/>
          <p:nvPr/>
        </p:nvSpPr>
        <p:spPr>
          <a:xfrm>
            <a:off x="4022062" y="2392334"/>
            <a:ext cx="571200" cy="571200"/>
          </a:xfrm>
          <a:prstGeom prst="ellipse">
            <a:avLst/>
          </a:prstGeom>
          <a:solidFill>
            <a:srgbClr val="000000"/>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vs.</a:t>
            </a:r>
            <a:endParaRPr sz="1800">
              <a:solidFill>
                <a:srgbClr val="FFFFFF"/>
              </a:solidFill>
              <a:latin typeface="Roboto Light"/>
              <a:ea typeface="Roboto Light"/>
              <a:cs typeface="Roboto Light"/>
              <a:sym typeface="Roboto Light"/>
            </a:endParaRPr>
          </a:p>
        </p:txBody>
      </p:sp>
      <p:sp>
        <p:nvSpPr>
          <p:cNvPr id="3115" name="Google Shape;3115;p202"/>
          <p:cNvSpPr/>
          <p:nvPr/>
        </p:nvSpPr>
        <p:spPr>
          <a:xfrm>
            <a:off x="952301" y="4549745"/>
            <a:ext cx="119100" cy="119100"/>
          </a:xfrm>
          <a:prstGeom prst="ellipse">
            <a:avLst/>
          </a:prstGeom>
          <a:solidFill>
            <a:srgbClr val="E51470">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2"/>
          <p:cNvSpPr txBox="1"/>
          <p:nvPr/>
        </p:nvSpPr>
        <p:spPr>
          <a:xfrm>
            <a:off x="1200677" y="4456207"/>
            <a:ext cx="1035600" cy="306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Roboto"/>
                <a:ea typeface="Roboto"/>
                <a:cs typeface="Roboto"/>
                <a:sym typeface="Roboto"/>
              </a:rPr>
              <a:t>Patients</a:t>
            </a:r>
            <a:endParaRPr sz="1200">
              <a:latin typeface="Roboto"/>
              <a:ea typeface="Roboto"/>
              <a:cs typeface="Roboto"/>
              <a:sym typeface="Roboto"/>
            </a:endParaRPr>
          </a:p>
        </p:txBody>
      </p:sp>
      <p:sp>
        <p:nvSpPr>
          <p:cNvPr id="3117" name="Google Shape;3117;p202"/>
          <p:cNvSpPr/>
          <p:nvPr/>
        </p:nvSpPr>
        <p:spPr>
          <a:xfrm>
            <a:off x="5273285" y="4549745"/>
            <a:ext cx="119100" cy="119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02"/>
          <p:cNvSpPr txBox="1"/>
          <p:nvPr/>
        </p:nvSpPr>
        <p:spPr>
          <a:xfrm>
            <a:off x="5521666" y="4456204"/>
            <a:ext cx="1268100" cy="306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Roboto"/>
                <a:ea typeface="Roboto"/>
                <a:cs typeface="Roboto"/>
                <a:sym typeface="Roboto"/>
              </a:rPr>
              <a:t>Healthy weight</a:t>
            </a:r>
            <a:endParaRPr sz="1200">
              <a:latin typeface="Roboto"/>
              <a:ea typeface="Roboto"/>
              <a:cs typeface="Roboto"/>
              <a:sym typeface="Roboto"/>
            </a:endParaRPr>
          </a:p>
        </p:txBody>
      </p:sp>
      <p:sp>
        <p:nvSpPr>
          <p:cNvPr id="3119" name="Google Shape;3119;p202"/>
          <p:cNvSpPr/>
          <p:nvPr/>
        </p:nvSpPr>
        <p:spPr>
          <a:xfrm>
            <a:off x="6973908" y="4549745"/>
            <a:ext cx="119100" cy="119100"/>
          </a:xfrm>
          <a:prstGeom prst="ellipse">
            <a:avLst/>
          </a:prstGeom>
          <a:solidFill>
            <a:srgbClr val="FF992D">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2"/>
          <p:cNvSpPr txBox="1"/>
          <p:nvPr/>
        </p:nvSpPr>
        <p:spPr>
          <a:xfrm>
            <a:off x="7222289" y="4456204"/>
            <a:ext cx="1268100" cy="306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Roboto"/>
                <a:ea typeface="Roboto"/>
                <a:cs typeface="Roboto"/>
                <a:sym typeface="Roboto"/>
              </a:rPr>
              <a:t>Over</a:t>
            </a:r>
            <a:r>
              <a:rPr lang="en" sz="1200">
                <a:latin typeface="Roboto"/>
                <a:ea typeface="Roboto"/>
                <a:cs typeface="Roboto"/>
                <a:sym typeface="Roboto"/>
              </a:rPr>
              <a:t>weight</a:t>
            </a:r>
            <a:endParaRPr sz="1200">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20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Bucketing</a:t>
            </a:r>
            <a:endParaRPr/>
          </a:p>
        </p:txBody>
      </p:sp>
      <p:sp>
        <p:nvSpPr>
          <p:cNvPr id="3126" name="Google Shape;3126;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27" name="Google Shape;3127;p2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28" name="Google Shape;3128;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Bucketing is less effective when there are only a few unique values. </a:t>
            </a:r>
            <a:endParaRPr/>
          </a:p>
        </p:txBody>
      </p:sp>
      <p:sp>
        <p:nvSpPr>
          <p:cNvPr id="3129" name="Google Shape;3129;p203"/>
          <p:cNvSpPr txBox="1"/>
          <p:nvPr>
            <p:ph idx="3" type="body"/>
          </p:nvPr>
        </p:nvSpPr>
        <p:spPr>
          <a:xfrm>
            <a:off x="175" y="1163238"/>
            <a:ext cx="9144000" cy="7389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800"/>
              </a:spcAft>
              <a:buNone/>
            </a:pPr>
            <a:r>
              <a:rPr lang="en" sz="1800"/>
              <a:t>You should only apply a bucketing strategy when the categorical variables contain </a:t>
            </a:r>
            <a:r>
              <a:rPr b="1" lang="en" sz="1800">
                <a:highlight>
                  <a:srgbClr val="FFFF00"/>
                </a:highlight>
              </a:rPr>
              <a:t>10 or more unique values</a:t>
            </a:r>
            <a:r>
              <a:rPr lang="en" sz="1800"/>
              <a:t>.</a:t>
            </a:r>
            <a:endParaRPr sz="1800"/>
          </a:p>
        </p:txBody>
      </p:sp>
      <p:sp>
        <p:nvSpPr>
          <p:cNvPr id="3130" name="Google Shape;3130;p203"/>
          <p:cNvSpPr/>
          <p:nvPr/>
        </p:nvSpPr>
        <p:spPr>
          <a:xfrm>
            <a:off x="4504801" y="1902139"/>
            <a:ext cx="390300" cy="39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1" name="Google Shape;3131;p203"/>
          <p:cNvCxnSpPr>
            <a:stCxn id="3130" idx="4"/>
            <a:endCxn id="3132" idx="0"/>
          </p:cNvCxnSpPr>
          <p:nvPr/>
        </p:nvCxnSpPr>
        <p:spPr>
          <a:xfrm flipH="1">
            <a:off x="826051" y="2292439"/>
            <a:ext cx="3873900" cy="1068300"/>
          </a:xfrm>
          <a:prstGeom prst="straightConnector1">
            <a:avLst/>
          </a:prstGeom>
          <a:noFill/>
          <a:ln cap="flat" cmpd="sng" w="9525">
            <a:solidFill>
              <a:schemeClr val="dk2"/>
            </a:solidFill>
            <a:prstDash val="solid"/>
            <a:round/>
            <a:headEnd len="med" w="med" type="none"/>
            <a:tailEnd len="med" w="med" type="none"/>
          </a:ln>
        </p:spPr>
      </p:cxnSp>
      <p:graphicFrame>
        <p:nvGraphicFramePr>
          <p:cNvPr id="3133" name="Google Shape;3133;p203"/>
          <p:cNvGraphicFramePr/>
          <p:nvPr/>
        </p:nvGraphicFramePr>
        <p:xfrm>
          <a:off x="354150" y="3853638"/>
          <a:ext cx="3000000" cy="3000000"/>
        </p:xfrm>
        <a:graphic>
          <a:graphicData uri="http://schemas.openxmlformats.org/drawingml/2006/table">
            <a:tbl>
              <a:tblPr>
                <a:noFill/>
                <a:tableStyleId>{2367CBBA-920A-496F-A145-6B35BFC817A2}</a:tableStyleId>
              </a:tblPr>
              <a:tblGrid>
                <a:gridCol w="838900"/>
                <a:gridCol w="838900"/>
                <a:gridCol w="838900"/>
                <a:gridCol w="838900"/>
                <a:gridCol w="838900"/>
                <a:gridCol w="838900"/>
                <a:gridCol w="838900"/>
                <a:gridCol w="838900"/>
                <a:gridCol w="838900"/>
                <a:gridCol w="838900"/>
              </a:tblGrid>
              <a:tr h="38890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Green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Brown</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Hazel</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Blue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Gold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Purple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Orange</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Red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Black</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Pink</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8900">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1</a:t>
                      </a:r>
                      <a:endParaRPr sz="1200">
                        <a:solidFill>
                          <a:schemeClr val="dk1"/>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2</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3</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4</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5</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6</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7</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8</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9</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10</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132" name="Google Shape;3132;p203"/>
          <p:cNvSpPr/>
          <p:nvPr/>
        </p:nvSpPr>
        <p:spPr>
          <a:xfrm>
            <a:off x="630807"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3"/>
          <p:cNvSpPr/>
          <p:nvPr/>
        </p:nvSpPr>
        <p:spPr>
          <a:xfrm>
            <a:off x="1465027"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3"/>
          <p:cNvSpPr/>
          <p:nvPr/>
        </p:nvSpPr>
        <p:spPr>
          <a:xfrm>
            <a:off x="2299246"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3"/>
          <p:cNvSpPr/>
          <p:nvPr/>
        </p:nvSpPr>
        <p:spPr>
          <a:xfrm>
            <a:off x="3133466"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3"/>
          <p:cNvSpPr/>
          <p:nvPr/>
        </p:nvSpPr>
        <p:spPr>
          <a:xfrm>
            <a:off x="3967685"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3"/>
          <p:cNvSpPr/>
          <p:nvPr/>
        </p:nvSpPr>
        <p:spPr>
          <a:xfrm>
            <a:off x="4801904"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3"/>
          <p:cNvSpPr/>
          <p:nvPr/>
        </p:nvSpPr>
        <p:spPr>
          <a:xfrm>
            <a:off x="5636124"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3"/>
          <p:cNvSpPr/>
          <p:nvPr/>
        </p:nvSpPr>
        <p:spPr>
          <a:xfrm>
            <a:off x="6470343"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3"/>
          <p:cNvSpPr/>
          <p:nvPr/>
        </p:nvSpPr>
        <p:spPr>
          <a:xfrm>
            <a:off x="7304563"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03"/>
          <p:cNvSpPr/>
          <p:nvPr/>
        </p:nvSpPr>
        <p:spPr>
          <a:xfrm>
            <a:off x="8138782" y="3360652"/>
            <a:ext cx="390300" cy="3903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3" name="Google Shape;3143;p203"/>
          <p:cNvCxnSpPr>
            <a:stCxn id="3130" idx="4"/>
            <a:endCxn id="3134" idx="0"/>
          </p:cNvCxnSpPr>
          <p:nvPr/>
        </p:nvCxnSpPr>
        <p:spPr>
          <a:xfrm flipH="1">
            <a:off x="1660051" y="2292439"/>
            <a:ext cx="3039900" cy="1068300"/>
          </a:xfrm>
          <a:prstGeom prst="straightConnector1">
            <a:avLst/>
          </a:prstGeom>
          <a:noFill/>
          <a:ln cap="flat" cmpd="sng" w="9525">
            <a:solidFill>
              <a:schemeClr val="dk2"/>
            </a:solidFill>
            <a:prstDash val="solid"/>
            <a:round/>
            <a:headEnd len="med" w="med" type="none"/>
            <a:tailEnd len="med" w="med" type="none"/>
          </a:ln>
        </p:spPr>
      </p:cxnSp>
      <p:cxnSp>
        <p:nvCxnSpPr>
          <p:cNvPr id="3144" name="Google Shape;3144;p203"/>
          <p:cNvCxnSpPr>
            <a:stCxn id="3130" idx="4"/>
            <a:endCxn id="3135" idx="0"/>
          </p:cNvCxnSpPr>
          <p:nvPr/>
        </p:nvCxnSpPr>
        <p:spPr>
          <a:xfrm flipH="1">
            <a:off x="2494351" y="2292439"/>
            <a:ext cx="2205600" cy="1068300"/>
          </a:xfrm>
          <a:prstGeom prst="straightConnector1">
            <a:avLst/>
          </a:prstGeom>
          <a:noFill/>
          <a:ln cap="flat" cmpd="sng" w="9525">
            <a:solidFill>
              <a:schemeClr val="dk2"/>
            </a:solidFill>
            <a:prstDash val="solid"/>
            <a:round/>
            <a:headEnd len="med" w="med" type="none"/>
            <a:tailEnd len="med" w="med" type="none"/>
          </a:ln>
        </p:spPr>
      </p:cxnSp>
      <p:cxnSp>
        <p:nvCxnSpPr>
          <p:cNvPr id="3145" name="Google Shape;3145;p203"/>
          <p:cNvCxnSpPr>
            <a:stCxn id="3130" idx="4"/>
            <a:endCxn id="3136" idx="0"/>
          </p:cNvCxnSpPr>
          <p:nvPr/>
        </p:nvCxnSpPr>
        <p:spPr>
          <a:xfrm flipH="1">
            <a:off x="3328651" y="2292439"/>
            <a:ext cx="1371300" cy="1068300"/>
          </a:xfrm>
          <a:prstGeom prst="straightConnector1">
            <a:avLst/>
          </a:prstGeom>
          <a:noFill/>
          <a:ln cap="flat" cmpd="sng" w="9525">
            <a:solidFill>
              <a:schemeClr val="dk2"/>
            </a:solidFill>
            <a:prstDash val="solid"/>
            <a:round/>
            <a:headEnd len="med" w="med" type="none"/>
            <a:tailEnd len="med" w="med" type="none"/>
          </a:ln>
        </p:spPr>
      </p:cxnSp>
      <p:cxnSp>
        <p:nvCxnSpPr>
          <p:cNvPr id="3146" name="Google Shape;3146;p203"/>
          <p:cNvCxnSpPr>
            <a:stCxn id="3130" idx="4"/>
            <a:endCxn id="3137" idx="0"/>
          </p:cNvCxnSpPr>
          <p:nvPr/>
        </p:nvCxnSpPr>
        <p:spPr>
          <a:xfrm flipH="1">
            <a:off x="4162951" y="2292439"/>
            <a:ext cx="537000" cy="1068300"/>
          </a:xfrm>
          <a:prstGeom prst="straightConnector1">
            <a:avLst/>
          </a:prstGeom>
          <a:noFill/>
          <a:ln cap="flat" cmpd="sng" w="9525">
            <a:solidFill>
              <a:schemeClr val="dk2"/>
            </a:solidFill>
            <a:prstDash val="solid"/>
            <a:round/>
            <a:headEnd len="med" w="med" type="none"/>
            <a:tailEnd len="med" w="med" type="none"/>
          </a:ln>
        </p:spPr>
      </p:cxnSp>
      <p:cxnSp>
        <p:nvCxnSpPr>
          <p:cNvPr id="3147" name="Google Shape;3147;p203"/>
          <p:cNvCxnSpPr>
            <a:stCxn id="3130" idx="4"/>
            <a:endCxn id="3142" idx="0"/>
          </p:cNvCxnSpPr>
          <p:nvPr/>
        </p:nvCxnSpPr>
        <p:spPr>
          <a:xfrm>
            <a:off x="4699951" y="2292439"/>
            <a:ext cx="3633900" cy="1068300"/>
          </a:xfrm>
          <a:prstGeom prst="straightConnector1">
            <a:avLst/>
          </a:prstGeom>
          <a:noFill/>
          <a:ln cap="flat" cmpd="sng" w="9525">
            <a:solidFill>
              <a:schemeClr val="dk2"/>
            </a:solidFill>
            <a:prstDash val="solid"/>
            <a:round/>
            <a:headEnd len="med" w="med" type="none"/>
            <a:tailEnd len="med" w="med" type="none"/>
          </a:ln>
        </p:spPr>
      </p:cxnSp>
      <p:cxnSp>
        <p:nvCxnSpPr>
          <p:cNvPr id="3148" name="Google Shape;3148;p203"/>
          <p:cNvCxnSpPr>
            <a:stCxn id="3130" idx="4"/>
            <a:endCxn id="3141" idx="0"/>
          </p:cNvCxnSpPr>
          <p:nvPr/>
        </p:nvCxnSpPr>
        <p:spPr>
          <a:xfrm>
            <a:off x="4699951" y="2292439"/>
            <a:ext cx="2799900" cy="1068300"/>
          </a:xfrm>
          <a:prstGeom prst="straightConnector1">
            <a:avLst/>
          </a:prstGeom>
          <a:noFill/>
          <a:ln cap="flat" cmpd="sng" w="9525">
            <a:solidFill>
              <a:schemeClr val="dk2"/>
            </a:solidFill>
            <a:prstDash val="solid"/>
            <a:round/>
            <a:headEnd len="med" w="med" type="none"/>
            <a:tailEnd len="med" w="med" type="none"/>
          </a:ln>
        </p:spPr>
      </p:cxnSp>
      <p:cxnSp>
        <p:nvCxnSpPr>
          <p:cNvPr id="3149" name="Google Shape;3149;p203"/>
          <p:cNvCxnSpPr>
            <a:stCxn id="3130" idx="4"/>
            <a:endCxn id="3140" idx="0"/>
          </p:cNvCxnSpPr>
          <p:nvPr/>
        </p:nvCxnSpPr>
        <p:spPr>
          <a:xfrm>
            <a:off x="4699951" y="2292439"/>
            <a:ext cx="1965600" cy="1068300"/>
          </a:xfrm>
          <a:prstGeom prst="straightConnector1">
            <a:avLst/>
          </a:prstGeom>
          <a:noFill/>
          <a:ln cap="flat" cmpd="sng" w="9525">
            <a:solidFill>
              <a:schemeClr val="dk2"/>
            </a:solidFill>
            <a:prstDash val="solid"/>
            <a:round/>
            <a:headEnd len="med" w="med" type="none"/>
            <a:tailEnd len="med" w="med" type="none"/>
          </a:ln>
        </p:spPr>
      </p:cxnSp>
      <p:cxnSp>
        <p:nvCxnSpPr>
          <p:cNvPr id="3150" name="Google Shape;3150;p203"/>
          <p:cNvCxnSpPr>
            <a:stCxn id="3130" idx="4"/>
            <a:endCxn id="3139" idx="0"/>
          </p:cNvCxnSpPr>
          <p:nvPr/>
        </p:nvCxnSpPr>
        <p:spPr>
          <a:xfrm>
            <a:off x="4699951" y="2292439"/>
            <a:ext cx="1131300" cy="1068300"/>
          </a:xfrm>
          <a:prstGeom prst="straightConnector1">
            <a:avLst/>
          </a:prstGeom>
          <a:noFill/>
          <a:ln cap="flat" cmpd="sng" w="9525">
            <a:solidFill>
              <a:schemeClr val="dk2"/>
            </a:solidFill>
            <a:prstDash val="solid"/>
            <a:round/>
            <a:headEnd len="med" w="med" type="none"/>
            <a:tailEnd len="med" w="med" type="none"/>
          </a:ln>
        </p:spPr>
      </p:cxnSp>
      <p:cxnSp>
        <p:nvCxnSpPr>
          <p:cNvPr id="3151" name="Google Shape;3151;p203"/>
          <p:cNvCxnSpPr>
            <a:stCxn id="3130" idx="4"/>
            <a:endCxn id="3138" idx="0"/>
          </p:cNvCxnSpPr>
          <p:nvPr/>
        </p:nvCxnSpPr>
        <p:spPr>
          <a:xfrm>
            <a:off x="4699951" y="2292439"/>
            <a:ext cx="297000" cy="1068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sp>
        <p:nvSpPr>
          <p:cNvPr id="3156" name="Google Shape;3156;p20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the Input Data</a:t>
            </a:r>
            <a:endParaRPr/>
          </a:p>
        </p:txBody>
      </p:sp>
      <p:sp>
        <p:nvSpPr>
          <p:cNvPr id="3157" name="Google Shape;3157;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58" name="Google Shape;3158;p2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59" name="Google Shape;3159;p2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50"/>
              <a:t>After we encode all categorical variables using one-hot encoding, all the variables in our dataset will now be </a:t>
            </a:r>
            <a:r>
              <a:rPr b="1" lang="en" sz="1650">
                <a:highlight>
                  <a:srgbClr val="FFFF00"/>
                </a:highlight>
              </a:rPr>
              <a:t>numeric</a:t>
            </a:r>
            <a:r>
              <a:rPr lang="en" sz="1650"/>
              <a:t>. </a:t>
            </a:r>
            <a:endParaRPr sz="1650"/>
          </a:p>
        </p:txBody>
      </p:sp>
      <p:sp>
        <p:nvSpPr>
          <p:cNvPr id="3160" name="Google Shape;3160;p204"/>
          <p:cNvSpPr/>
          <p:nvPr/>
        </p:nvSpPr>
        <p:spPr>
          <a:xfrm>
            <a:off x="1362456" y="13764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4"/>
          <p:cNvSpPr txBox="1"/>
          <p:nvPr>
            <p:ph idx="1" type="subTitle"/>
          </p:nvPr>
        </p:nvSpPr>
        <p:spPr>
          <a:xfrm>
            <a:off x="25" y="13956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Neural network models are not designed to handle categorical data, but they can interpret and evaluate all forms of numerical data.</a:t>
            </a:r>
            <a:endParaRPr sz="1600">
              <a:solidFill>
                <a:srgbClr val="043461"/>
              </a:solidFill>
              <a:latin typeface="Roboto"/>
              <a:ea typeface="Roboto"/>
              <a:cs typeface="Roboto"/>
              <a:sym typeface="Roboto"/>
            </a:endParaRPr>
          </a:p>
        </p:txBody>
      </p:sp>
      <p:sp>
        <p:nvSpPr>
          <p:cNvPr id="3162" name="Google Shape;3162;p204"/>
          <p:cNvSpPr/>
          <p:nvPr/>
        </p:nvSpPr>
        <p:spPr>
          <a:xfrm>
            <a:off x="450683" y="14342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163" name="Google Shape;3163;p204"/>
          <p:cNvSpPr/>
          <p:nvPr/>
        </p:nvSpPr>
        <p:spPr>
          <a:xfrm flipH="1" rot="10800000">
            <a:off x="450683" y="17127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3164" name="Google Shape;3164;p204"/>
          <p:cNvSpPr/>
          <p:nvPr/>
        </p:nvSpPr>
        <p:spPr>
          <a:xfrm>
            <a:off x="1362456" y="21114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04"/>
          <p:cNvSpPr txBox="1"/>
          <p:nvPr>
            <p:ph idx="2" type="subTitle"/>
          </p:nvPr>
        </p:nvSpPr>
        <p:spPr>
          <a:xfrm>
            <a:off x="25" y="21306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Neural network models can train on raw numerical data, but training them on raw data often is not a good idea.</a:t>
            </a:r>
            <a:endParaRPr sz="1600">
              <a:solidFill>
                <a:srgbClr val="043461"/>
              </a:solidFill>
              <a:latin typeface="Roboto"/>
              <a:ea typeface="Roboto"/>
              <a:cs typeface="Roboto"/>
              <a:sym typeface="Roboto"/>
            </a:endParaRPr>
          </a:p>
        </p:txBody>
      </p:sp>
      <p:sp>
        <p:nvSpPr>
          <p:cNvPr id="3166" name="Google Shape;3166;p204"/>
          <p:cNvSpPr/>
          <p:nvPr/>
        </p:nvSpPr>
        <p:spPr>
          <a:xfrm>
            <a:off x="450683" y="21692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3167" name="Google Shape;3167;p204"/>
          <p:cNvSpPr/>
          <p:nvPr/>
        </p:nvSpPr>
        <p:spPr>
          <a:xfrm flipH="1" rot="10800000">
            <a:off x="450683" y="24477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nvGrpSpPr>
          <p:cNvPr id="3168" name="Google Shape;3168;p204"/>
          <p:cNvGrpSpPr/>
          <p:nvPr/>
        </p:nvGrpSpPr>
        <p:grpSpPr>
          <a:xfrm>
            <a:off x="2510517" y="3266850"/>
            <a:ext cx="1701883" cy="1174916"/>
            <a:chOff x="1554675" y="2461338"/>
            <a:chExt cx="2309204" cy="1594187"/>
          </a:xfrm>
        </p:grpSpPr>
        <p:cxnSp>
          <p:nvCxnSpPr>
            <p:cNvPr id="3169" name="Google Shape;3169;p204"/>
            <p:cNvCxnSpPr/>
            <p:nvPr/>
          </p:nvCxnSpPr>
          <p:spPr>
            <a:xfrm flipH="1">
              <a:off x="2911679" y="2461338"/>
              <a:ext cx="952200" cy="656100"/>
            </a:xfrm>
            <a:prstGeom prst="straightConnector1">
              <a:avLst/>
            </a:prstGeom>
            <a:noFill/>
            <a:ln cap="flat" cmpd="sng" w="38100">
              <a:solidFill>
                <a:srgbClr val="999999"/>
              </a:solidFill>
              <a:prstDash val="solid"/>
              <a:round/>
              <a:headEnd len="med" w="med" type="none"/>
              <a:tailEnd len="med" w="med" type="none"/>
            </a:ln>
          </p:spPr>
        </p:cxnSp>
        <p:cxnSp>
          <p:nvCxnSpPr>
            <p:cNvPr id="3170" name="Google Shape;3170;p204"/>
            <p:cNvCxnSpPr/>
            <p:nvPr/>
          </p:nvCxnSpPr>
          <p:spPr>
            <a:xfrm flipH="1">
              <a:off x="1554675" y="327072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3171" name="Google Shape;3171;p204"/>
            <p:cNvCxnSpPr/>
            <p:nvPr/>
          </p:nvCxnSpPr>
          <p:spPr>
            <a:xfrm>
              <a:off x="2628775" y="3270725"/>
              <a:ext cx="784800" cy="784800"/>
            </a:xfrm>
            <a:prstGeom prst="straightConnector1">
              <a:avLst/>
            </a:prstGeom>
            <a:noFill/>
            <a:ln cap="flat" cmpd="sng" w="38100">
              <a:solidFill>
                <a:srgbClr val="999999"/>
              </a:solidFill>
              <a:prstDash val="solid"/>
              <a:round/>
              <a:headEnd len="med" w="med" type="none"/>
              <a:tailEnd len="med" w="med" type="none"/>
            </a:ln>
          </p:spPr>
        </p:cxnSp>
      </p:grpSp>
      <p:grpSp>
        <p:nvGrpSpPr>
          <p:cNvPr id="3172" name="Google Shape;3172;p204"/>
          <p:cNvGrpSpPr/>
          <p:nvPr/>
        </p:nvGrpSpPr>
        <p:grpSpPr>
          <a:xfrm flipH="1">
            <a:off x="5192400" y="3258950"/>
            <a:ext cx="1704409" cy="1182816"/>
            <a:chOff x="1554675" y="2450619"/>
            <a:chExt cx="2312631" cy="1604906"/>
          </a:xfrm>
        </p:grpSpPr>
        <p:cxnSp>
          <p:nvCxnSpPr>
            <p:cNvPr id="3173" name="Google Shape;3173;p204"/>
            <p:cNvCxnSpPr/>
            <p:nvPr/>
          </p:nvCxnSpPr>
          <p:spPr>
            <a:xfrm flipH="1">
              <a:off x="2911206" y="2450619"/>
              <a:ext cx="956100" cy="667200"/>
            </a:xfrm>
            <a:prstGeom prst="straightConnector1">
              <a:avLst/>
            </a:prstGeom>
            <a:noFill/>
            <a:ln cap="flat" cmpd="sng" w="38100">
              <a:solidFill>
                <a:srgbClr val="999999"/>
              </a:solidFill>
              <a:prstDash val="solid"/>
              <a:round/>
              <a:headEnd len="med" w="med" type="none"/>
              <a:tailEnd len="med" w="med" type="none"/>
            </a:ln>
          </p:spPr>
        </p:cxnSp>
        <p:cxnSp>
          <p:nvCxnSpPr>
            <p:cNvPr id="3174" name="Google Shape;3174;p204"/>
            <p:cNvCxnSpPr/>
            <p:nvPr/>
          </p:nvCxnSpPr>
          <p:spPr>
            <a:xfrm flipH="1">
              <a:off x="1554675" y="3270725"/>
              <a:ext cx="784800" cy="784800"/>
            </a:xfrm>
            <a:prstGeom prst="straightConnector1">
              <a:avLst/>
            </a:prstGeom>
            <a:noFill/>
            <a:ln cap="flat" cmpd="sng" w="38100">
              <a:solidFill>
                <a:srgbClr val="999999"/>
              </a:solidFill>
              <a:prstDash val="solid"/>
              <a:round/>
              <a:headEnd len="med" w="med" type="none"/>
              <a:tailEnd len="med" w="med" type="none"/>
            </a:ln>
          </p:spPr>
        </p:cxnSp>
        <p:cxnSp>
          <p:nvCxnSpPr>
            <p:cNvPr id="3175" name="Google Shape;3175;p204"/>
            <p:cNvCxnSpPr/>
            <p:nvPr/>
          </p:nvCxnSpPr>
          <p:spPr>
            <a:xfrm>
              <a:off x="2628775" y="3270725"/>
              <a:ext cx="784800" cy="784800"/>
            </a:xfrm>
            <a:prstGeom prst="straightConnector1">
              <a:avLst/>
            </a:prstGeom>
            <a:noFill/>
            <a:ln cap="flat" cmpd="sng" w="38100">
              <a:solidFill>
                <a:srgbClr val="999999"/>
              </a:solidFill>
              <a:prstDash val="solid"/>
              <a:round/>
              <a:headEnd len="med" w="med" type="none"/>
              <a:tailEnd len="med" w="med" type="none"/>
            </a:ln>
          </p:spPr>
        </p:cxnSp>
      </p:grpSp>
      <p:sp>
        <p:nvSpPr>
          <p:cNvPr id="3176" name="Google Shape;3176;p204"/>
          <p:cNvSpPr/>
          <p:nvPr/>
        </p:nvSpPr>
        <p:spPr>
          <a:xfrm>
            <a:off x="3953318" y="2926537"/>
            <a:ext cx="1514400" cy="393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 Types</a:t>
            </a:r>
            <a:endParaRPr sz="1800">
              <a:solidFill>
                <a:srgbClr val="FFFFFF"/>
              </a:solidFill>
              <a:latin typeface="Roboto"/>
              <a:ea typeface="Roboto"/>
              <a:cs typeface="Roboto"/>
              <a:sym typeface="Roboto"/>
            </a:endParaRPr>
          </a:p>
        </p:txBody>
      </p:sp>
      <p:sp>
        <p:nvSpPr>
          <p:cNvPr id="3177" name="Google Shape;3177;p204"/>
          <p:cNvSpPr/>
          <p:nvPr/>
        </p:nvSpPr>
        <p:spPr>
          <a:xfrm>
            <a:off x="5379455" y="3589831"/>
            <a:ext cx="1514400" cy="393300"/>
          </a:xfrm>
          <a:prstGeom prst="roundRect">
            <a:avLst>
              <a:gd fmla="val 16667" name="adj"/>
            </a:avLst>
          </a:prstGeom>
          <a:solidFill>
            <a:srgbClr val="1475D4"/>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Numerical </a:t>
            </a:r>
            <a:endParaRPr sz="1800">
              <a:solidFill>
                <a:srgbClr val="FFFFFF"/>
              </a:solidFill>
              <a:latin typeface="Roboto"/>
              <a:ea typeface="Roboto"/>
              <a:cs typeface="Roboto"/>
              <a:sym typeface="Roboto"/>
            </a:endParaRPr>
          </a:p>
        </p:txBody>
      </p:sp>
      <p:sp>
        <p:nvSpPr>
          <p:cNvPr id="3178" name="Google Shape;3178;p204"/>
          <p:cNvSpPr/>
          <p:nvPr/>
        </p:nvSpPr>
        <p:spPr>
          <a:xfrm>
            <a:off x="6181495" y="4376283"/>
            <a:ext cx="1270800" cy="393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Ratio</a:t>
            </a:r>
            <a:endParaRPr sz="1800">
              <a:latin typeface="Roboto"/>
              <a:ea typeface="Roboto"/>
              <a:cs typeface="Roboto"/>
              <a:sym typeface="Roboto"/>
            </a:endParaRPr>
          </a:p>
        </p:txBody>
      </p:sp>
      <p:sp>
        <p:nvSpPr>
          <p:cNvPr id="3179" name="Google Shape;3179;p204"/>
          <p:cNvSpPr/>
          <p:nvPr/>
        </p:nvSpPr>
        <p:spPr>
          <a:xfrm>
            <a:off x="4834544" y="4376283"/>
            <a:ext cx="1273800" cy="393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Interval </a:t>
            </a:r>
            <a:endParaRPr sz="1800">
              <a:latin typeface="Roboto"/>
              <a:ea typeface="Roboto"/>
              <a:cs typeface="Roboto"/>
              <a:sym typeface="Roboto"/>
            </a:endParaRPr>
          </a:p>
        </p:txBody>
      </p:sp>
      <p:sp>
        <p:nvSpPr>
          <p:cNvPr id="3180" name="Google Shape;3180;p204"/>
          <p:cNvSpPr/>
          <p:nvPr/>
        </p:nvSpPr>
        <p:spPr>
          <a:xfrm>
            <a:off x="2365982" y="3589831"/>
            <a:ext cx="1514400" cy="393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Categorical </a:t>
            </a:r>
            <a:endParaRPr sz="1800">
              <a:solidFill>
                <a:srgbClr val="FFFFFF"/>
              </a:solidFill>
              <a:latin typeface="Roboto"/>
              <a:ea typeface="Roboto"/>
              <a:cs typeface="Roboto"/>
              <a:sym typeface="Roboto"/>
            </a:endParaRPr>
          </a:p>
        </p:txBody>
      </p:sp>
      <p:sp>
        <p:nvSpPr>
          <p:cNvPr id="3181" name="Google Shape;3181;p204"/>
          <p:cNvSpPr/>
          <p:nvPr/>
        </p:nvSpPr>
        <p:spPr>
          <a:xfrm>
            <a:off x="3186612" y="4376283"/>
            <a:ext cx="1273800" cy="393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latin typeface="Roboto"/>
                <a:ea typeface="Roboto"/>
                <a:cs typeface="Roboto"/>
                <a:sym typeface="Roboto"/>
              </a:rPr>
              <a:t>Ordinal </a:t>
            </a:r>
            <a:endParaRPr sz="1800">
              <a:latin typeface="Roboto"/>
              <a:ea typeface="Roboto"/>
              <a:cs typeface="Roboto"/>
              <a:sym typeface="Roboto"/>
            </a:endParaRPr>
          </a:p>
        </p:txBody>
      </p:sp>
      <p:sp>
        <p:nvSpPr>
          <p:cNvPr id="3182" name="Google Shape;3182;p204"/>
          <p:cNvSpPr/>
          <p:nvPr/>
        </p:nvSpPr>
        <p:spPr>
          <a:xfrm>
            <a:off x="1838998" y="4376274"/>
            <a:ext cx="1273800" cy="393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latin typeface="Roboto"/>
                <a:ea typeface="Roboto"/>
                <a:cs typeface="Roboto"/>
                <a:sym typeface="Roboto"/>
              </a:rPr>
              <a:t>Nominal </a:t>
            </a:r>
            <a:endParaRPr sz="1800">
              <a:latin typeface="Roboto"/>
              <a:ea typeface="Roboto"/>
              <a:cs typeface="Roboto"/>
              <a:sym typeface="Roboto"/>
            </a:endParaRPr>
          </a:p>
        </p:txBody>
      </p:sp>
      <p:sp>
        <p:nvSpPr>
          <p:cNvPr id="3183" name="Google Shape;3183;p204"/>
          <p:cNvSpPr/>
          <p:nvPr/>
        </p:nvSpPr>
        <p:spPr>
          <a:xfrm>
            <a:off x="4901783" y="3701468"/>
            <a:ext cx="438300" cy="219600"/>
          </a:xfrm>
          <a:prstGeom prst="homePlate">
            <a:avLst>
              <a:gd fmla="val 50000"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2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Preprocessing the Input Data</a:t>
            </a:r>
            <a:endParaRPr/>
          </a:p>
        </p:txBody>
      </p:sp>
      <p:sp>
        <p:nvSpPr>
          <p:cNvPr id="3189" name="Google Shape;3189;p2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190" name="Google Shape;3190;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1" name="Google Shape;3191;p205"/>
          <p:cNvSpPr txBox="1"/>
          <p:nvPr>
            <p:ph idx="5"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92" name="Google Shape;3192;p205"/>
          <p:cNvSpPr txBox="1"/>
          <p:nvPr>
            <p:ph idx="2" type="subTitle"/>
          </p:nvPr>
        </p:nvSpPr>
        <p:spPr>
          <a:xfrm>
            <a:off x="724275" y="1937825"/>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lang="en" sz="1600">
                <a:solidFill>
                  <a:srgbClr val="043461"/>
                </a:solidFill>
              </a:rPr>
              <a:t>Raw data often has outliers or extreme values that can artificially inflate a variable’s importance.</a:t>
            </a:r>
            <a:endParaRPr sz="1600">
              <a:solidFill>
                <a:srgbClr val="043461"/>
              </a:solidFill>
            </a:endParaRPr>
          </a:p>
        </p:txBody>
      </p:sp>
      <p:sp>
        <p:nvSpPr>
          <p:cNvPr id="3193" name="Google Shape;3193;p205"/>
          <p:cNvSpPr txBox="1"/>
          <p:nvPr>
            <p:ph idx="3"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lang="en" sz="1600">
                <a:solidFill>
                  <a:srgbClr val="043461"/>
                </a:solidFill>
              </a:rPr>
              <a:t>Numerical data can be measured using different units across a dataset—such as time versus temperature or length versus volume.</a:t>
            </a:r>
            <a:endParaRPr sz="1600">
              <a:solidFill>
                <a:srgbClr val="043461"/>
              </a:solidFill>
            </a:endParaRPr>
          </a:p>
        </p:txBody>
      </p:sp>
      <p:sp>
        <p:nvSpPr>
          <p:cNvPr id="3194" name="Google Shape;3194;p205"/>
          <p:cNvSpPr txBox="1"/>
          <p:nvPr>
            <p:ph idx="4"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lang="en" sz="1600">
                <a:solidFill>
                  <a:srgbClr val="043461"/>
                </a:solidFill>
              </a:rPr>
              <a:t>The distribution of a variable can be skewed, which results in misinterpretation of the central tendency.</a:t>
            </a:r>
            <a:endParaRPr sz="1600">
              <a:solidFill>
                <a:srgbClr val="04346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p20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the Input Data</a:t>
            </a:r>
            <a:endParaRPr/>
          </a:p>
        </p:txBody>
      </p:sp>
      <p:sp>
        <p:nvSpPr>
          <p:cNvPr id="3200" name="Google Shape;3200;p206"/>
          <p:cNvSpPr txBox="1"/>
          <p:nvPr>
            <p:ph idx="1" type="subTitle"/>
          </p:nvPr>
        </p:nvSpPr>
        <p:spPr>
          <a:xfrm>
            <a:off x="0" y="675975"/>
            <a:ext cx="4718100" cy="1086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easiest way to minimize the risks associated with raw numerical data is to standardize the numerical data prior to training. </a:t>
            </a:r>
            <a:endParaRPr/>
          </a:p>
        </p:txBody>
      </p:sp>
      <p:sp>
        <p:nvSpPr>
          <p:cNvPr id="3201" name="Google Shape;3201;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02" name="Google Shape;3202;p2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https://scikit-learn.org</a:t>
            </a:r>
            <a:endParaRPr/>
          </a:p>
        </p:txBody>
      </p:sp>
      <p:sp>
        <p:nvSpPr>
          <p:cNvPr id="3203" name="Google Shape;3203;p206"/>
          <p:cNvSpPr txBox="1"/>
          <p:nvPr>
            <p:ph idx="3" type="body"/>
          </p:nvPr>
        </p:nvSpPr>
        <p:spPr>
          <a:xfrm>
            <a:off x="175" y="1999500"/>
            <a:ext cx="4765500" cy="2906700"/>
          </a:xfrm>
          <a:prstGeom prst="rect">
            <a:avLst/>
          </a:prstGeom>
        </p:spPr>
        <p:txBody>
          <a:bodyPr anchorCtr="0" anchor="t" bIns="0" lIns="457200" spcFirstLastPara="1" rIns="91425" wrap="square" tIns="91425">
            <a:noAutofit/>
          </a:bodyPr>
          <a:lstStyle/>
          <a:p>
            <a:pPr indent="-180340" lvl="0" marL="320040" rtl="0" algn="l">
              <a:spcBef>
                <a:spcPts val="0"/>
              </a:spcBef>
              <a:spcAft>
                <a:spcPts val="0"/>
              </a:spcAft>
              <a:buSzPts val="1400"/>
              <a:buChar char="●"/>
            </a:pPr>
            <a:r>
              <a:rPr lang="en"/>
              <a:t>In Python, we can standardize the numerical data using scikit-learn’s StandardScaler module.</a:t>
            </a:r>
            <a:endParaRPr/>
          </a:p>
          <a:p>
            <a:pPr indent="-180340" lvl="0" marL="320040" rtl="0" algn="l">
              <a:spcBef>
                <a:spcPts val="1000"/>
              </a:spcBef>
              <a:spcAft>
                <a:spcPts val="0"/>
              </a:spcAft>
              <a:buSzPts val="1400"/>
              <a:buChar char="●"/>
            </a:pPr>
            <a:r>
              <a:rPr lang="en"/>
              <a:t>By using StandardScaler to standardize our numerical variables, we reduce the overall likelihood that outliers, variables of different units, or skewed distributions will have a negative impact on a model’s performance.</a:t>
            </a:r>
            <a:endParaRPr/>
          </a:p>
        </p:txBody>
      </p:sp>
      <p:pic>
        <p:nvPicPr>
          <p:cNvPr id="3204" name="Google Shape;3204;p206"/>
          <p:cNvPicPr preferRelativeResize="0"/>
          <p:nvPr/>
        </p:nvPicPr>
        <p:blipFill>
          <a:blip r:embed="rId4">
            <a:alphaModFix/>
          </a:blip>
          <a:stretch>
            <a:fillRect/>
          </a:stretch>
        </p:blipFill>
        <p:spPr>
          <a:xfrm>
            <a:off x="5137875" y="736714"/>
            <a:ext cx="3795825" cy="40174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20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IBM Employee Data</a:t>
            </a:r>
            <a:endParaRPr/>
          </a:p>
        </p:txBody>
      </p:sp>
      <p:sp>
        <p:nvSpPr>
          <p:cNvPr id="3210" name="Google Shape;3210;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11" name="Google Shape;3211;p2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https://www.kaggle.com/</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20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Preprocessing Neural Network Input Data</a:t>
            </a:r>
            <a:endParaRPr/>
          </a:p>
        </p:txBody>
      </p:sp>
      <p:sp>
        <p:nvSpPr>
          <p:cNvPr id="3217" name="Google Shape;3217;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18" name="Google Shape;3218;p2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219" name="Google Shape;3219;p208"/>
          <p:cNvPicPr preferRelativeResize="0"/>
          <p:nvPr/>
        </p:nvPicPr>
        <p:blipFill>
          <a:blip r:embed="rId3">
            <a:alphaModFix/>
          </a:blip>
          <a:stretch>
            <a:fillRect/>
          </a:stretch>
        </p:blipFill>
        <p:spPr>
          <a:xfrm>
            <a:off x="271350" y="764975"/>
            <a:ext cx="1314839" cy="1318026"/>
          </a:xfrm>
          <a:prstGeom prst="rect">
            <a:avLst/>
          </a:prstGeom>
          <a:noFill/>
          <a:ln>
            <a:noFill/>
          </a:ln>
        </p:spPr>
      </p:pic>
      <p:pic>
        <p:nvPicPr>
          <p:cNvPr id="3220" name="Google Shape;3220;p208"/>
          <p:cNvPicPr preferRelativeResize="0"/>
          <p:nvPr/>
        </p:nvPicPr>
        <p:blipFill>
          <a:blip r:embed="rId4">
            <a:alphaModFix/>
          </a:blip>
          <a:stretch>
            <a:fillRect/>
          </a:stretch>
        </p:blipFill>
        <p:spPr>
          <a:xfrm>
            <a:off x="6682734" y="3639174"/>
            <a:ext cx="1314839" cy="1318026"/>
          </a:xfrm>
          <a:prstGeom prst="rect">
            <a:avLst/>
          </a:prstGeom>
          <a:noFill/>
          <a:ln>
            <a:noFill/>
          </a:ln>
        </p:spPr>
      </p:pic>
      <p:cxnSp>
        <p:nvCxnSpPr>
          <p:cNvPr id="3221" name="Google Shape;3221;p208"/>
          <p:cNvCxnSpPr/>
          <p:nvPr/>
        </p:nvCxnSpPr>
        <p:spPr>
          <a:xfrm>
            <a:off x="1434900" y="1371750"/>
            <a:ext cx="504300" cy="0"/>
          </a:xfrm>
          <a:prstGeom prst="straightConnector1">
            <a:avLst/>
          </a:prstGeom>
          <a:noFill/>
          <a:ln cap="flat" cmpd="sng" w="9525">
            <a:solidFill>
              <a:schemeClr val="dk2"/>
            </a:solidFill>
            <a:prstDash val="solid"/>
            <a:round/>
            <a:headEnd len="med" w="med" type="none"/>
            <a:tailEnd len="med" w="med" type="triangle"/>
          </a:ln>
        </p:spPr>
      </p:cxnSp>
      <p:sp>
        <p:nvSpPr>
          <p:cNvPr id="3222" name="Google Shape;3222;p208"/>
          <p:cNvSpPr/>
          <p:nvPr/>
        </p:nvSpPr>
        <p:spPr>
          <a:xfrm>
            <a:off x="1939200" y="865650"/>
            <a:ext cx="1811150" cy="1012200"/>
          </a:xfrm>
          <a:prstGeom prst="flowChartDecision">
            <a:avLst/>
          </a:prstGeom>
          <a:solidFill>
            <a:srgbClr val="FECF48"/>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Are there categorical features?</a:t>
            </a:r>
            <a:endParaRPr sz="1100">
              <a:solidFill>
                <a:schemeClr val="dk1"/>
              </a:solidFill>
              <a:latin typeface="Roboto Medium"/>
              <a:ea typeface="Roboto Medium"/>
              <a:cs typeface="Roboto Medium"/>
              <a:sym typeface="Roboto Medium"/>
            </a:endParaRPr>
          </a:p>
        </p:txBody>
      </p:sp>
      <p:cxnSp>
        <p:nvCxnSpPr>
          <p:cNvPr id="3223" name="Google Shape;3223;p208"/>
          <p:cNvCxnSpPr/>
          <p:nvPr/>
        </p:nvCxnSpPr>
        <p:spPr>
          <a:xfrm>
            <a:off x="3750275" y="1371750"/>
            <a:ext cx="416100" cy="0"/>
          </a:xfrm>
          <a:prstGeom prst="straightConnector1">
            <a:avLst/>
          </a:prstGeom>
          <a:noFill/>
          <a:ln cap="flat" cmpd="sng" w="9525">
            <a:solidFill>
              <a:schemeClr val="dk2"/>
            </a:solidFill>
            <a:prstDash val="solid"/>
            <a:round/>
            <a:headEnd len="med" w="med" type="none"/>
            <a:tailEnd len="med" w="med" type="triangle"/>
          </a:ln>
        </p:spPr>
      </p:cxnSp>
      <p:sp>
        <p:nvSpPr>
          <p:cNvPr id="3224" name="Google Shape;3224;p208"/>
          <p:cNvSpPr txBox="1"/>
          <p:nvPr/>
        </p:nvSpPr>
        <p:spPr>
          <a:xfrm>
            <a:off x="3586500" y="1117775"/>
            <a:ext cx="68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Roboto Medium"/>
                <a:ea typeface="Roboto Medium"/>
                <a:cs typeface="Roboto Medium"/>
                <a:sym typeface="Roboto Medium"/>
              </a:rPr>
              <a:t>Yes</a:t>
            </a:r>
            <a:endParaRPr sz="1200">
              <a:latin typeface="Roboto Medium"/>
              <a:ea typeface="Roboto Medium"/>
              <a:cs typeface="Roboto Medium"/>
              <a:sym typeface="Roboto Medium"/>
            </a:endParaRPr>
          </a:p>
        </p:txBody>
      </p:sp>
      <p:sp>
        <p:nvSpPr>
          <p:cNvPr id="3225" name="Google Shape;3225;p208"/>
          <p:cNvSpPr/>
          <p:nvPr/>
        </p:nvSpPr>
        <p:spPr>
          <a:xfrm>
            <a:off x="4166375" y="865650"/>
            <a:ext cx="1811150" cy="1012200"/>
          </a:xfrm>
          <a:prstGeom prst="flowChartDecision">
            <a:avLst/>
          </a:prstGeom>
          <a:solidFill>
            <a:srgbClr val="FECF48"/>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Does any feature have &gt;10 unique values?</a:t>
            </a:r>
            <a:endParaRPr sz="1100">
              <a:solidFill>
                <a:schemeClr val="dk1"/>
              </a:solidFill>
              <a:latin typeface="Roboto Medium"/>
              <a:ea typeface="Roboto Medium"/>
              <a:cs typeface="Roboto Medium"/>
              <a:sym typeface="Roboto Medium"/>
            </a:endParaRPr>
          </a:p>
        </p:txBody>
      </p:sp>
      <p:cxnSp>
        <p:nvCxnSpPr>
          <p:cNvPr id="3226" name="Google Shape;3226;p208"/>
          <p:cNvCxnSpPr>
            <a:endCxn id="3227" idx="1"/>
          </p:cNvCxnSpPr>
          <p:nvPr/>
        </p:nvCxnSpPr>
        <p:spPr>
          <a:xfrm>
            <a:off x="5977450" y="1371750"/>
            <a:ext cx="416100" cy="0"/>
          </a:xfrm>
          <a:prstGeom prst="straightConnector1">
            <a:avLst/>
          </a:prstGeom>
          <a:noFill/>
          <a:ln cap="flat" cmpd="sng" w="9525">
            <a:solidFill>
              <a:schemeClr val="dk2"/>
            </a:solidFill>
            <a:prstDash val="solid"/>
            <a:round/>
            <a:headEnd len="med" w="med" type="none"/>
            <a:tailEnd len="med" w="med" type="triangle"/>
          </a:ln>
        </p:spPr>
      </p:cxnSp>
      <p:sp>
        <p:nvSpPr>
          <p:cNvPr id="3228" name="Google Shape;3228;p208"/>
          <p:cNvSpPr txBox="1"/>
          <p:nvPr/>
        </p:nvSpPr>
        <p:spPr>
          <a:xfrm>
            <a:off x="5889325" y="1117775"/>
            <a:ext cx="68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200">
                <a:latin typeface="Roboto Medium"/>
                <a:ea typeface="Roboto Medium"/>
                <a:cs typeface="Roboto Medium"/>
                <a:sym typeface="Roboto Medium"/>
              </a:rPr>
              <a:t>Yes</a:t>
            </a:r>
            <a:endParaRPr sz="1200">
              <a:latin typeface="Roboto Medium"/>
              <a:ea typeface="Roboto Medium"/>
              <a:cs typeface="Roboto Medium"/>
              <a:sym typeface="Roboto Medium"/>
            </a:endParaRPr>
          </a:p>
        </p:txBody>
      </p:sp>
      <p:sp>
        <p:nvSpPr>
          <p:cNvPr id="3227" name="Google Shape;3227;p208"/>
          <p:cNvSpPr/>
          <p:nvPr/>
        </p:nvSpPr>
        <p:spPr>
          <a:xfrm>
            <a:off x="6393550" y="865650"/>
            <a:ext cx="1893200" cy="1012200"/>
          </a:xfrm>
          <a:prstGeom prst="flowChartDecision">
            <a:avLst/>
          </a:prstGeom>
          <a:solidFill>
            <a:srgbClr val="FECF48"/>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Are there a bunch of rare unique values?</a:t>
            </a:r>
            <a:endParaRPr sz="1100">
              <a:solidFill>
                <a:schemeClr val="dk1"/>
              </a:solidFill>
              <a:latin typeface="Roboto Medium"/>
              <a:ea typeface="Roboto Medium"/>
              <a:cs typeface="Roboto Medium"/>
              <a:sym typeface="Roboto Medium"/>
            </a:endParaRPr>
          </a:p>
        </p:txBody>
      </p:sp>
      <p:sp>
        <p:nvSpPr>
          <p:cNvPr id="3229" name="Google Shape;3229;p208"/>
          <p:cNvSpPr/>
          <p:nvPr/>
        </p:nvSpPr>
        <p:spPr>
          <a:xfrm>
            <a:off x="2206075" y="2571750"/>
            <a:ext cx="12774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100">
                <a:solidFill>
                  <a:schemeClr val="dk1"/>
                </a:solidFill>
                <a:latin typeface="Roboto Medium"/>
                <a:ea typeface="Roboto Medium"/>
                <a:cs typeface="Roboto Medium"/>
                <a:sym typeface="Roboto Medium"/>
              </a:rPr>
              <a:t>Split input data </a:t>
            </a:r>
            <a:br>
              <a:rPr lang="en" sz="1100">
                <a:solidFill>
                  <a:schemeClr val="dk1"/>
                </a:solidFill>
                <a:latin typeface="Roboto Medium"/>
                <a:ea typeface="Roboto Medium"/>
                <a:cs typeface="Roboto Medium"/>
                <a:sym typeface="Roboto Medium"/>
              </a:rPr>
            </a:br>
            <a:r>
              <a:rPr lang="en" sz="1100">
                <a:solidFill>
                  <a:schemeClr val="dk1"/>
                </a:solidFill>
                <a:latin typeface="Roboto Medium"/>
                <a:ea typeface="Roboto Medium"/>
                <a:cs typeface="Roboto Medium"/>
                <a:sym typeface="Roboto Medium"/>
              </a:rPr>
              <a:t>into training and </a:t>
            </a:r>
            <a:br>
              <a:rPr lang="en" sz="1100">
                <a:solidFill>
                  <a:schemeClr val="dk1"/>
                </a:solidFill>
                <a:latin typeface="Roboto Medium"/>
                <a:ea typeface="Roboto Medium"/>
                <a:cs typeface="Roboto Medium"/>
                <a:sym typeface="Roboto Medium"/>
              </a:rPr>
            </a:br>
            <a:r>
              <a:rPr lang="en" sz="1100">
                <a:solidFill>
                  <a:schemeClr val="dk1"/>
                </a:solidFill>
                <a:latin typeface="Roboto Medium"/>
                <a:ea typeface="Roboto Medium"/>
                <a:cs typeface="Roboto Medium"/>
                <a:sym typeface="Roboto Medium"/>
              </a:rPr>
              <a:t>test datasets</a:t>
            </a:r>
            <a:endParaRPr>
              <a:solidFill>
                <a:schemeClr val="dk1"/>
              </a:solidFill>
            </a:endParaRPr>
          </a:p>
        </p:txBody>
      </p:sp>
      <p:sp>
        <p:nvSpPr>
          <p:cNvPr id="3230" name="Google Shape;3230;p208"/>
          <p:cNvSpPr txBox="1"/>
          <p:nvPr/>
        </p:nvSpPr>
        <p:spPr>
          <a:xfrm>
            <a:off x="2922575" y="2132400"/>
            <a:ext cx="336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Medium"/>
                <a:ea typeface="Roboto Medium"/>
                <a:cs typeface="Roboto Medium"/>
                <a:sym typeface="Roboto Medium"/>
              </a:rPr>
              <a:t>No</a:t>
            </a:r>
            <a:endParaRPr sz="1200">
              <a:latin typeface="Roboto Medium"/>
              <a:ea typeface="Roboto Medium"/>
              <a:cs typeface="Roboto Medium"/>
              <a:sym typeface="Roboto Medium"/>
            </a:endParaRPr>
          </a:p>
        </p:txBody>
      </p:sp>
      <p:sp>
        <p:nvSpPr>
          <p:cNvPr id="3231" name="Google Shape;3231;p208"/>
          <p:cNvSpPr/>
          <p:nvPr/>
        </p:nvSpPr>
        <p:spPr>
          <a:xfrm>
            <a:off x="4166375" y="2571750"/>
            <a:ext cx="15444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One-hot encode categorical data and replace in put dataset</a:t>
            </a:r>
            <a:endParaRPr>
              <a:solidFill>
                <a:schemeClr val="dk1"/>
              </a:solidFill>
            </a:endParaRPr>
          </a:p>
        </p:txBody>
      </p:sp>
      <p:cxnSp>
        <p:nvCxnSpPr>
          <p:cNvPr id="3232" name="Google Shape;3232;p208"/>
          <p:cNvCxnSpPr/>
          <p:nvPr/>
        </p:nvCxnSpPr>
        <p:spPr>
          <a:xfrm>
            <a:off x="5071950" y="1877838"/>
            <a:ext cx="0" cy="693900"/>
          </a:xfrm>
          <a:prstGeom prst="straightConnector1">
            <a:avLst/>
          </a:prstGeom>
          <a:noFill/>
          <a:ln cap="flat" cmpd="sng" w="9525">
            <a:solidFill>
              <a:schemeClr val="dk2"/>
            </a:solidFill>
            <a:prstDash val="solid"/>
            <a:round/>
            <a:headEnd len="med" w="med" type="none"/>
            <a:tailEnd len="med" w="med" type="triangle"/>
          </a:ln>
        </p:spPr>
      </p:cxnSp>
      <p:sp>
        <p:nvSpPr>
          <p:cNvPr id="3233" name="Google Shape;3233;p208"/>
          <p:cNvSpPr txBox="1"/>
          <p:nvPr/>
        </p:nvSpPr>
        <p:spPr>
          <a:xfrm>
            <a:off x="5124525" y="2132400"/>
            <a:ext cx="336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Medium"/>
                <a:ea typeface="Roboto Medium"/>
                <a:cs typeface="Roboto Medium"/>
                <a:sym typeface="Roboto Medium"/>
              </a:rPr>
              <a:t>No</a:t>
            </a:r>
            <a:endParaRPr sz="1200">
              <a:latin typeface="Roboto Medium"/>
              <a:ea typeface="Roboto Medium"/>
              <a:cs typeface="Roboto Medium"/>
              <a:sym typeface="Roboto Medium"/>
            </a:endParaRPr>
          </a:p>
        </p:txBody>
      </p:sp>
      <p:sp>
        <p:nvSpPr>
          <p:cNvPr id="3234" name="Google Shape;3234;p208"/>
          <p:cNvSpPr/>
          <p:nvPr/>
        </p:nvSpPr>
        <p:spPr>
          <a:xfrm>
            <a:off x="5830062" y="2571750"/>
            <a:ext cx="14601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Bucket all rare unique values into an “other” category</a:t>
            </a:r>
            <a:endParaRPr>
              <a:solidFill>
                <a:schemeClr val="dk1"/>
              </a:solidFill>
            </a:endParaRPr>
          </a:p>
        </p:txBody>
      </p:sp>
      <p:sp>
        <p:nvSpPr>
          <p:cNvPr id="3235" name="Google Shape;3235;p208"/>
          <p:cNvSpPr/>
          <p:nvPr/>
        </p:nvSpPr>
        <p:spPr>
          <a:xfrm>
            <a:off x="7409575" y="2571750"/>
            <a:ext cx="14601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Bucket using generalized categorical values</a:t>
            </a:r>
            <a:endParaRPr>
              <a:solidFill>
                <a:schemeClr val="dk1"/>
              </a:solidFill>
            </a:endParaRPr>
          </a:p>
        </p:txBody>
      </p:sp>
      <p:cxnSp>
        <p:nvCxnSpPr>
          <p:cNvPr id="3236" name="Google Shape;3236;p208"/>
          <p:cNvCxnSpPr>
            <a:stCxn id="3227" idx="2"/>
            <a:endCxn id="3234" idx="0"/>
          </p:cNvCxnSpPr>
          <p:nvPr/>
        </p:nvCxnSpPr>
        <p:spPr>
          <a:xfrm flipH="1">
            <a:off x="6560150" y="1877850"/>
            <a:ext cx="780000" cy="693900"/>
          </a:xfrm>
          <a:prstGeom prst="straightConnector1">
            <a:avLst/>
          </a:prstGeom>
          <a:noFill/>
          <a:ln cap="flat" cmpd="sng" w="9525">
            <a:solidFill>
              <a:schemeClr val="dk2"/>
            </a:solidFill>
            <a:prstDash val="solid"/>
            <a:round/>
            <a:headEnd len="med" w="med" type="none"/>
            <a:tailEnd len="med" w="med" type="triangle"/>
          </a:ln>
        </p:spPr>
      </p:cxnSp>
      <p:cxnSp>
        <p:nvCxnSpPr>
          <p:cNvPr id="3237" name="Google Shape;3237;p208"/>
          <p:cNvCxnSpPr>
            <a:endCxn id="3235" idx="0"/>
          </p:cNvCxnSpPr>
          <p:nvPr/>
        </p:nvCxnSpPr>
        <p:spPr>
          <a:xfrm>
            <a:off x="7340125" y="1877850"/>
            <a:ext cx="799500" cy="693900"/>
          </a:xfrm>
          <a:prstGeom prst="straightConnector1">
            <a:avLst/>
          </a:prstGeom>
          <a:noFill/>
          <a:ln cap="flat" cmpd="sng" w="9525">
            <a:solidFill>
              <a:schemeClr val="dk2"/>
            </a:solidFill>
            <a:prstDash val="solid"/>
            <a:round/>
            <a:headEnd len="med" w="med" type="none"/>
            <a:tailEnd len="med" w="med" type="triangle"/>
          </a:ln>
        </p:spPr>
      </p:cxnSp>
      <p:sp>
        <p:nvSpPr>
          <p:cNvPr id="3238" name="Google Shape;3238;p208"/>
          <p:cNvSpPr txBox="1"/>
          <p:nvPr/>
        </p:nvSpPr>
        <p:spPr>
          <a:xfrm>
            <a:off x="6366425" y="2126325"/>
            <a:ext cx="426300" cy="1848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1200">
                <a:latin typeface="Roboto Medium"/>
                <a:ea typeface="Roboto Medium"/>
                <a:cs typeface="Roboto Medium"/>
                <a:sym typeface="Roboto Medium"/>
              </a:rPr>
              <a:t>Yes</a:t>
            </a:r>
            <a:endParaRPr sz="1200">
              <a:latin typeface="Roboto Medium"/>
              <a:ea typeface="Roboto Medium"/>
              <a:cs typeface="Roboto Medium"/>
              <a:sym typeface="Roboto Medium"/>
            </a:endParaRPr>
          </a:p>
        </p:txBody>
      </p:sp>
      <p:sp>
        <p:nvSpPr>
          <p:cNvPr id="3239" name="Google Shape;3239;p208"/>
          <p:cNvSpPr txBox="1"/>
          <p:nvPr/>
        </p:nvSpPr>
        <p:spPr>
          <a:xfrm>
            <a:off x="7883500" y="2132400"/>
            <a:ext cx="3360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Medium"/>
                <a:ea typeface="Roboto Medium"/>
                <a:cs typeface="Roboto Medium"/>
                <a:sym typeface="Roboto Medium"/>
              </a:rPr>
              <a:t>No</a:t>
            </a:r>
            <a:endParaRPr sz="1200">
              <a:latin typeface="Roboto Medium"/>
              <a:ea typeface="Roboto Medium"/>
              <a:cs typeface="Roboto Medium"/>
              <a:sym typeface="Roboto Medium"/>
            </a:endParaRPr>
          </a:p>
        </p:txBody>
      </p:sp>
      <p:cxnSp>
        <p:nvCxnSpPr>
          <p:cNvPr id="3240" name="Google Shape;3240;p208"/>
          <p:cNvCxnSpPr>
            <a:stCxn id="3231" idx="1"/>
            <a:endCxn id="3229" idx="3"/>
          </p:cNvCxnSpPr>
          <p:nvPr/>
        </p:nvCxnSpPr>
        <p:spPr>
          <a:xfrm rot="10800000">
            <a:off x="3483575" y="2937300"/>
            <a:ext cx="682800" cy="0"/>
          </a:xfrm>
          <a:prstGeom prst="straightConnector1">
            <a:avLst/>
          </a:prstGeom>
          <a:noFill/>
          <a:ln cap="flat" cmpd="sng" w="9525">
            <a:solidFill>
              <a:schemeClr val="dk2"/>
            </a:solidFill>
            <a:prstDash val="solid"/>
            <a:round/>
            <a:headEnd len="med" w="med" type="none"/>
            <a:tailEnd len="med" w="med" type="triangle"/>
          </a:ln>
        </p:spPr>
      </p:cxnSp>
      <p:cxnSp>
        <p:nvCxnSpPr>
          <p:cNvPr id="3241" name="Google Shape;3241;p208"/>
          <p:cNvCxnSpPr>
            <a:stCxn id="3235" idx="2"/>
            <a:endCxn id="3231" idx="2"/>
          </p:cNvCxnSpPr>
          <p:nvPr/>
        </p:nvCxnSpPr>
        <p:spPr>
          <a:xfrm rot="5400000">
            <a:off x="6538825" y="1702650"/>
            <a:ext cx="600" cy="3201000"/>
          </a:xfrm>
          <a:prstGeom prst="bentConnector3">
            <a:avLst>
              <a:gd fmla="val 39687500" name="adj1"/>
            </a:avLst>
          </a:prstGeom>
          <a:noFill/>
          <a:ln cap="flat" cmpd="sng" w="9525">
            <a:solidFill>
              <a:schemeClr val="dk2"/>
            </a:solidFill>
            <a:prstDash val="solid"/>
            <a:round/>
            <a:headEnd len="med" w="med" type="none"/>
            <a:tailEnd len="med" w="med" type="triangle"/>
          </a:ln>
        </p:spPr>
      </p:cxnSp>
      <p:cxnSp>
        <p:nvCxnSpPr>
          <p:cNvPr id="3242" name="Google Shape;3242;p208"/>
          <p:cNvCxnSpPr>
            <a:stCxn id="3234" idx="2"/>
          </p:cNvCxnSpPr>
          <p:nvPr/>
        </p:nvCxnSpPr>
        <p:spPr>
          <a:xfrm>
            <a:off x="6560112" y="3302850"/>
            <a:ext cx="0" cy="238200"/>
          </a:xfrm>
          <a:prstGeom prst="straightConnector1">
            <a:avLst/>
          </a:prstGeom>
          <a:noFill/>
          <a:ln cap="flat" cmpd="sng" w="9525">
            <a:solidFill>
              <a:schemeClr val="dk2"/>
            </a:solidFill>
            <a:prstDash val="solid"/>
            <a:round/>
            <a:headEnd len="med" w="med" type="none"/>
            <a:tailEnd len="med" w="med" type="none"/>
          </a:ln>
        </p:spPr>
      </p:cxnSp>
      <p:sp>
        <p:nvSpPr>
          <p:cNvPr id="3243" name="Google Shape;3243;p208"/>
          <p:cNvSpPr/>
          <p:nvPr/>
        </p:nvSpPr>
        <p:spPr>
          <a:xfrm>
            <a:off x="630325" y="3915900"/>
            <a:ext cx="14937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Create StandardScalar instance</a:t>
            </a:r>
            <a:endParaRPr>
              <a:solidFill>
                <a:schemeClr val="dk1"/>
              </a:solidFill>
            </a:endParaRPr>
          </a:p>
        </p:txBody>
      </p:sp>
      <p:cxnSp>
        <p:nvCxnSpPr>
          <p:cNvPr id="3244" name="Google Shape;3244;p208"/>
          <p:cNvCxnSpPr>
            <a:stCxn id="3229" idx="1"/>
            <a:endCxn id="3243" idx="0"/>
          </p:cNvCxnSpPr>
          <p:nvPr/>
        </p:nvCxnSpPr>
        <p:spPr>
          <a:xfrm flipH="1">
            <a:off x="1377175" y="2937300"/>
            <a:ext cx="828900" cy="978600"/>
          </a:xfrm>
          <a:prstGeom prst="bentConnector2">
            <a:avLst/>
          </a:prstGeom>
          <a:noFill/>
          <a:ln cap="flat" cmpd="sng" w="9525">
            <a:solidFill>
              <a:schemeClr val="dk2"/>
            </a:solidFill>
            <a:prstDash val="solid"/>
            <a:round/>
            <a:headEnd len="med" w="med" type="none"/>
            <a:tailEnd len="med" w="med" type="stealth"/>
          </a:ln>
        </p:spPr>
      </p:cxnSp>
      <p:sp>
        <p:nvSpPr>
          <p:cNvPr id="3245" name="Google Shape;3245;p208"/>
          <p:cNvSpPr/>
          <p:nvPr/>
        </p:nvSpPr>
        <p:spPr>
          <a:xfrm>
            <a:off x="2735400" y="3915900"/>
            <a:ext cx="14601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Fit</a:t>
            </a:r>
            <a:r>
              <a:rPr lang="en" sz="1100">
                <a:solidFill>
                  <a:schemeClr val="dk1"/>
                </a:solidFill>
                <a:latin typeface="Roboto Medium"/>
                <a:ea typeface="Roboto Medium"/>
                <a:cs typeface="Roboto Medium"/>
                <a:sym typeface="Roboto Medium"/>
              </a:rPr>
              <a:t> StandardScalar </a:t>
            </a:r>
            <a:br>
              <a:rPr lang="en" sz="1100">
                <a:solidFill>
                  <a:schemeClr val="dk1"/>
                </a:solidFill>
                <a:latin typeface="Roboto Medium"/>
                <a:ea typeface="Roboto Medium"/>
                <a:cs typeface="Roboto Medium"/>
                <a:sym typeface="Roboto Medium"/>
              </a:rPr>
            </a:br>
            <a:r>
              <a:rPr lang="en" sz="1100">
                <a:solidFill>
                  <a:schemeClr val="dk1"/>
                </a:solidFill>
                <a:latin typeface="Roboto Medium"/>
                <a:ea typeface="Roboto Medium"/>
                <a:cs typeface="Roboto Medium"/>
                <a:sym typeface="Roboto Medium"/>
              </a:rPr>
              <a:t>on training features</a:t>
            </a:r>
            <a:endParaRPr>
              <a:solidFill>
                <a:schemeClr val="dk1"/>
              </a:solidFill>
            </a:endParaRPr>
          </a:p>
        </p:txBody>
      </p:sp>
      <p:cxnSp>
        <p:nvCxnSpPr>
          <p:cNvPr id="3246" name="Google Shape;3246;p208"/>
          <p:cNvCxnSpPr>
            <a:endCxn id="3245" idx="1"/>
          </p:cNvCxnSpPr>
          <p:nvPr/>
        </p:nvCxnSpPr>
        <p:spPr>
          <a:xfrm>
            <a:off x="2124000" y="4281450"/>
            <a:ext cx="611400" cy="0"/>
          </a:xfrm>
          <a:prstGeom prst="straightConnector1">
            <a:avLst/>
          </a:prstGeom>
          <a:noFill/>
          <a:ln cap="flat" cmpd="sng" w="9525">
            <a:solidFill>
              <a:schemeClr val="dk2"/>
            </a:solidFill>
            <a:prstDash val="solid"/>
            <a:round/>
            <a:headEnd len="med" w="med" type="none"/>
            <a:tailEnd len="med" w="med" type="triangle"/>
          </a:ln>
        </p:spPr>
      </p:cxnSp>
      <p:sp>
        <p:nvSpPr>
          <p:cNvPr id="3247" name="Google Shape;3247;p208"/>
          <p:cNvSpPr/>
          <p:nvPr/>
        </p:nvSpPr>
        <p:spPr>
          <a:xfrm>
            <a:off x="4806825" y="3915900"/>
            <a:ext cx="1405800" cy="731100"/>
          </a:xfrm>
          <a:prstGeom prst="rect">
            <a:avLst/>
          </a:prstGeom>
          <a:solidFill>
            <a:srgbClr val="00D6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Scale training and test feature set</a:t>
            </a:r>
            <a:endParaRPr>
              <a:solidFill>
                <a:schemeClr val="dk1"/>
              </a:solidFill>
            </a:endParaRPr>
          </a:p>
        </p:txBody>
      </p:sp>
      <p:cxnSp>
        <p:nvCxnSpPr>
          <p:cNvPr id="3248" name="Google Shape;3248;p208"/>
          <p:cNvCxnSpPr/>
          <p:nvPr/>
        </p:nvCxnSpPr>
        <p:spPr>
          <a:xfrm>
            <a:off x="4191500" y="4281450"/>
            <a:ext cx="611400" cy="0"/>
          </a:xfrm>
          <a:prstGeom prst="straightConnector1">
            <a:avLst/>
          </a:prstGeom>
          <a:noFill/>
          <a:ln cap="flat" cmpd="sng" w="9525">
            <a:solidFill>
              <a:schemeClr val="dk2"/>
            </a:solidFill>
            <a:prstDash val="solid"/>
            <a:round/>
            <a:headEnd len="med" w="med" type="none"/>
            <a:tailEnd len="med" w="med" type="triangle"/>
          </a:ln>
        </p:spPr>
      </p:cxnSp>
      <p:cxnSp>
        <p:nvCxnSpPr>
          <p:cNvPr id="3249" name="Google Shape;3249;p208"/>
          <p:cNvCxnSpPr/>
          <p:nvPr/>
        </p:nvCxnSpPr>
        <p:spPr>
          <a:xfrm>
            <a:off x="6216950" y="4281450"/>
            <a:ext cx="611400" cy="0"/>
          </a:xfrm>
          <a:prstGeom prst="straightConnector1">
            <a:avLst/>
          </a:prstGeom>
          <a:noFill/>
          <a:ln cap="flat" cmpd="sng" w="9525">
            <a:solidFill>
              <a:schemeClr val="dk2"/>
            </a:solidFill>
            <a:prstDash val="solid"/>
            <a:round/>
            <a:headEnd len="med" w="med" type="none"/>
            <a:tailEnd len="med" w="med" type="triangle"/>
          </a:ln>
        </p:spPr>
      </p:cxnSp>
      <p:cxnSp>
        <p:nvCxnSpPr>
          <p:cNvPr id="3250" name="Google Shape;3250;p208"/>
          <p:cNvCxnSpPr/>
          <p:nvPr/>
        </p:nvCxnSpPr>
        <p:spPr>
          <a:xfrm>
            <a:off x="2840738" y="1877838"/>
            <a:ext cx="0" cy="69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56" name="Google Shape;3256;p2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